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autoCompressPictures="0">
  <p:sldMasterIdLst>
    <p:sldMasterId id="2147483648" r:id="rId1"/>
  </p:sldMasterIdLst>
  <p:notesMasterIdLst>
    <p:notesMasterId r:id="rId22"/>
  </p:notesMasterIdLst>
  <p:handoutMasterIdLst>
    <p:handoutMasterId r:id="rId23"/>
  </p:handoutMasterIdLst>
  <p:sldIdLst>
    <p:sldId id="256" r:id="rId2"/>
    <p:sldId id="323" r:id="rId3"/>
    <p:sldId id="376" r:id="rId4"/>
    <p:sldId id="366" r:id="rId5"/>
    <p:sldId id="367" r:id="rId6"/>
    <p:sldId id="368" r:id="rId7"/>
    <p:sldId id="369" r:id="rId8"/>
    <p:sldId id="370" r:id="rId9"/>
    <p:sldId id="384" r:id="rId10"/>
    <p:sldId id="375" r:id="rId11"/>
    <p:sldId id="371" r:id="rId12"/>
    <p:sldId id="372" r:id="rId13"/>
    <p:sldId id="382" r:id="rId14"/>
    <p:sldId id="359" r:id="rId15"/>
    <p:sldId id="379" r:id="rId16"/>
    <p:sldId id="360" r:id="rId17"/>
    <p:sldId id="349" r:id="rId18"/>
    <p:sldId id="350" r:id="rId19"/>
    <p:sldId id="352" r:id="rId20"/>
    <p:sldId id="383" r:id="rId21"/>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B9"/>
    <a:srgbClr val="FFFFFF"/>
    <a:srgbClr val="237BFF"/>
    <a:srgbClr val="0066FF"/>
    <a:srgbClr val="0F7698"/>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4" autoAdjust="0"/>
    <p:restoredTop sz="94660"/>
  </p:normalViewPr>
  <p:slideViewPr>
    <p:cSldViewPr snapToGrid="0">
      <p:cViewPr varScale="1">
        <p:scale>
          <a:sx n="87" d="100"/>
          <a:sy n="87" d="100"/>
        </p:scale>
        <p:origin x="34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FFEAFE4B-4D3C-43DB-97D5-35AF97266F6C}" type="datetimeFigureOut">
              <a:rPr kumimoji="1" lang="ja-JP" altLang="en-US" smtClean="0"/>
              <a:t>2023/6/28</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98FC7324-C51B-45A0-98A5-41D874C54F78}" type="slidenum">
              <a:rPr kumimoji="1" lang="ja-JP" altLang="en-US" smtClean="0"/>
              <a:t>‹#›</a:t>
            </a:fld>
            <a:endParaRPr kumimoji="1" lang="ja-JP" altLang="en-US"/>
          </a:p>
        </p:txBody>
      </p:sp>
    </p:spTree>
    <p:extLst>
      <p:ext uri="{BB962C8B-B14F-4D97-AF65-F5344CB8AC3E}">
        <p14:creationId xmlns:p14="http://schemas.microsoft.com/office/powerpoint/2010/main" val="2360567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567B7A11-9996-4C4B-926D-A025A1E29D42}" type="datetimeFigureOut">
              <a:rPr kumimoji="1" lang="ja-JP" altLang="en-US" smtClean="0"/>
              <a:t>2023/6/28</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DACA7229-C2AC-4A58-9C09-6519A3EE2FE3}" type="slidenum">
              <a:rPr kumimoji="1" lang="ja-JP" altLang="en-US" smtClean="0"/>
              <a:t>‹#›</a:t>
            </a:fld>
            <a:endParaRPr kumimoji="1" lang="ja-JP" altLang="en-US"/>
          </a:p>
        </p:txBody>
      </p:sp>
    </p:spTree>
    <p:extLst>
      <p:ext uri="{BB962C8B-B14F-4D97-AF65-F5344CB8AC3E}">
        <p14:creationId xmlns:p14="http://schemas.microsoft.com/office/powerpoint/2010/main" val="31100073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dirty="0"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7E91996-5F77-4EE7-85CD-670879D2F86E}"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8FEEC0-7E01-4B8A-9408-FCFD9D927946}"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7828D51-58DB-4446-A933-2FCC77EAB643}"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A6538AC-992E-45BA-B3FA-FCC2A8530F25}"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45D74A8-FBBD-4CFD-904D-5C5105B5D97D}"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97D4AC6-DBEF-46C6-80B8-2B0B0243EF87}"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866C8A-5D60-4008-A2C1-103C0ACCDC1C}"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C6D300-A968-4ADA-BE81-E958F051B07E}"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519954A3-9DFD-4C44-94BA-B95130A3BA1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D136406-C5C7-4DD4-8A58-4F2ACFCF6F77}" type="datetime1">
              <a:rPr lang="ja-JP" altLang="en-US" smtClean="0"/>
              <a:t>2023/6/28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6DEC3CD-8AB1-46AD-8D19-1A1CAAC20566}" type="datetime1">
              <a:rPr lang="ja-JP" altLang="en-US" smtClean="0"/>
              <a:t>2023/6/28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03CAB45-1D8B-41E8-8276-053D16CDC5AF}" type="datetime1">
              <a:rPr lang="ja-JP" altLang="en-US" smtClean="0"/>
              <a:t>2023/6/28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2D0BE76-7BC4-411E-AEE8-6F98998A89DF}" type="datetime1">
              <a:rPr lang="ja-JP" altLang="en-US" smtClean="0"/>
              <a:t>2023/6/28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E9E0F-2DBD-4C50-8A35-7448BBBE0A3F}" type="datetime1">
              <a:rPr lang="ja-JP" altLang="en-US" smtClean="0"/>
              <a:t>2023/6/28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769EEFB-80C4-4B5D-BA97-002F39F019F4}" type="datetime1">
              <a:rPr lang="ja-JP" altLang="en-US" smtClean="0"/>
              <a:t>2023/6/28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825DE63F-E9AF-49DB-B943-EF417DD4D63D}" type="datetime1">
              <a:rPr lang="ja-JP" altLang="en-US" smtClean="0"/>
              <a:t>2023/6/28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39355" y="6052314"/>
            <a:ext cx="683339" cy="365125"/>
          </a:xfrm>
          <a:prstGeom prst="rect">
            <a:avLst/>
          </a:prstGeom>
        </p:spPr>
        <p:txBody>
          <a:bodyPr vert="horz" lIns="91440" tIns="45720" rIns="91440" bIns="45720" rtlCol="0" anchor="ctr"/>
          <a:lstStyle>
            <a:lvl1pPr algn="r">
              <a:defRPr sz="1800">
                <a:solidFill>
                  <a:schemeClr val="accent2">
                    <a:lumMod val="50000"/>
                  </a:schemeClr>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80623" y="2808739"/>
            <a:ext cx="7766936" cy="1161377"/>
          </a:xfrm>
        </p:spPr>
        <p:txBody>
          <a:bodyPr/>
          <a:lstStyle/>
          <a:p>
            <a:r>
              <a:rPr lang="ja-JP" altLang="en-US" sz="4000" b="1" dirty="0">
                <a:solidFill>
                  <a:schemeClr val="accent1">
                    <a:lumMod val="50000"/>
                  </a:schemeClr>
                </a:solidFill>
              </a:rPr>
              <a:t>社会</a:t>
            </a:r>
            <a:r>
              <a:rPr lang="ja-JP" altLang="en-US" sz="4000" b="1" dirty="0">
                <a:solidFill>
                  <a:schemeClr val="accent1">
                    <a:lumMod val="50000"/>
                  </a:schemeClr>
                </a:solidFill>
                <a:latin typeface="Meiryo UI" panose="020B0604030504040204" pitchFamily="50" charset="-128"/>
                <a:ea typeface="Meiryo UI" panose="020B0604030504040204" pitchFamily="50" charset="-128"/>
              </a:rPr>
              <a:t>福祉</a:t>
            </a:r>
            <a:r>
              <a:rPr lang="ja-JP" altLang="en-US" sz="4000" b="1" dirty="0">
                <a:solidFill>
                  <a:schemeClr val="accent1">
                    <a:lumMod val="50000"/>
                  </a:schemeClr>
                </a:solidFill>
              </a:rPr>
              <a:t>行政</a:t>
            </a:r>
            <a:r>
              <a:rPr kumimoji="1" lang="ja-JP" altLang="en-US" sz="4000" b="1" dirty="0" smtClean="0">
                <a:solidFill>
                  <a:schemeClr val="accent1">
                    <a:lumMod val="50000"/>
                  </a:schemeClr>
                </a:solidFill>
              </a:rPr>
              <a:t>への期待</a:t>
            </a:r>
            <a:endParaRPr kumimoji="1" lang="ja-JP" altLang="en-US" sz="4000" b="1" dirty="0">
              <a:solidFill>
                <a:schemeClr val="accent1">
                  <a:lumMod val="50000"/>
                </a:schemeClr>
              </a:solidFill>
            </a:endParaRPr>
          </a:p>
        </p:txBody>
      </p:sp>
      <p:sp>
        <p:nvSpPr>
          <p:cNvPr id="3" name="サブタイトル 2"/>
          <p:cNvSpPr>
            <a:spLocks noGrp="1"/>
          </p:cNvSpPr>
          <p:nvPr>
            <p:ph type="subTitle" idx="1"/>
          </p:nvPr>
        </p:nvSpPr>
        <p:spPr>
          <a:xfrm>
            <a:off x="2034562" y="5321085"/>
            <a:ext cx="8205645" cy="1096899"/>
          </a:xfrm>
        </p:spPr>
        <p:txBody>
          <a:bodyPr>
            <a:normAutofit/>
          </a:bodyPr>
          <a:lstStyle/>
          <a:p>
            <a:r>
              <a:rPr kumimoji="1" lang="ja-JP" altLang="en-US" sz="2400" b="1" dirty="0" smtClean="0">
                <a:solidFill>
                  <a:schemeClr val="accent1">
                    <a:lumMod val="50000"/>
                  </a:schemeClr>
                </a:solidFill>
              </a:rPr>
              <a:t>明治大学公共政策大学院</a:t>
            </a:r>
            <a:r>
              <a:rPr kumimoji="1" lang="ja-JP" altLang="en-US" sz="2400" b="1" dirty="0" smtClean="0">
                <a:solidFill>
                  <a:srgbClr val="0F7698"/>
                </a:solidFill>
              </a:rPr>
              <a:t>ガバナンス研究科</a:t>
            </a:r>
            <a:endParaRPr kumimoji="1" lang="en-US" altLang="ja-JP" sz="2400" b="1" dirty="0" smtClean="0">
              <a:solidFill>
                <a:srgbClr val="0F7698"/>
              </a:solidFill>
            </a:endParaRPr>
          </a:p>
          <a:p>
            <a:r>
              <a:rPr lang="ja-JP" altLang="en-US" sz="2400" b="1" dirty="0">
                <a:solidFill>
                  <a:schemeClr val="accent1">
                    <a:lumMod val="50000"/>
                  </a:schemeClr>
                </a:solidFill>
              </a:rPr>
              <a:t>専任</a:t>
            </a:r>
            <a:r>
              <a:rPr lang="ja-JP" altLang="en-US" sz="2400" b="1" dirty="0" smtClean="0">
                <a:solidFill>
                  <a:schemeClr val="accent1">
                    <a:lumMod val="50000"/>
                  </a:schemeClr>
                </a:solidFill>
              </a:rPr>
              <a:t>教授　岡部　卓</a:t>
            </a:r>
            <a:endParaRPr kumimoji="1" lang="ja-JP" altLang="en-US" sz="2400" b="1" dirty="0">
              <a:solidFill>
                <a:schemeClr val="accent1">
                  <a:lumMod val="50000"/>
                </a:schemeClr>
              </a:solidFill>
            </a:endParaRPr>
          </a:p>
        </p:txBody>
      </p:sp>
      <p:sp>
        <p:nvSpPr>
          <p:cNvPr id="5" name="テキスト ボックス 4"/>
          <p:cNvSpPr txBox="1"/>
          <p:nvPr/>
        </p:nvSpPr>
        <p:spPr>
          <a:xfrm>
            <a:off x="1148575" y="859713"/>
            <a:ext cx="8770929" cy="369332"/>
          </a:xfrm>
          <a:prstGeom prst="rect">
            <a:avLst/>
          </a:prstGeom>
          <a:noFill/>
        </p:spPr>
        <p:txBody>
          <a:bodyPr wrap="square" rtlCol="0">
            <a:spAutoFit/>
          </a:bodyPr>
          <a:lstStyle/>
          <a:p>
            <a:r>
              <a:rPr kumimoji="1" lang="ja-JP" altLang="en-US" b="1" dirty="0" smtClean="0">
                <a:solidFill>
                  <a:schemeClr val="accent1">
                    <a:lumMod val="50000"/>
                  </a:schemeClr>
                </a:solidFill>
                <a:latin typeface="Meiryo UI" panose="020B0604030504040204" pitchFamily="50" charset="-128"/>
                <a:ea typeface="Meiryo UI" panose="020B0604030504040204" pitchFamily="50" charset="-128"/>
              </a:rPr>
              <a:t>第</a:t>
            </a:r>
            <a:r>
              <a:rPr kumimoji="1" lang="en-US" altLang="ja-JP" b="1" dirty="0" smtClean="0">
                <a:solidFill>
                  <a:schemeClr val="accent1">
                    <a:lumMod val="50000"/>
                  </a:schemeClr>
                </a:solidFill>
                <a:latin typeface="Meiryo UI" panose="020B0604030504040204" pitchFamily="50" charset="-128"/>
                <a:ea typeface="Meiryo UI" panose="020B0604030504040204" pitchFamily="50" charset="-128"/>
              </a:rPr>
              <a:t>59</a:t>
            </a:r>
            <a:r>
              <a:rPr kumimoji="1" lang="ja-JP" altLang="en-US" b="1" dirty="0" smtClean="0">
                <a:solidFill>
                  <a:schemeClr val="accent1">
                    <a:lumMod val="50000"/>
                  </a:schemeClr>
                </a:solidFill>
                <a:latin typeface="Meiryo UI" panose="020B0604030504040204" pitchFamily="50" charset="-128"/>
                <a:ea typeface="Meiryo UI" panose="020B0604030504040204" pitchFamily="50" charset="-128"/>
              </a:rPr>
              <a:t>回社会福祉セミナー　　　　　　　　　　　　　　　　　　　　　　　　　</a:t>
            </a:r>
            <a:r>
              <a:rPr kumimoji="1" lang="en-US" altLang="ja-JP" b="1" dirty="0" smtClean="0">
                <a:solidFill>
                  <a:schemeClr val="accent1">
                    <a:lumMod val="50000"/>
                  </a:schemeClr>
                </a:solidFill>
                <a:latin typeface="Meiryo UI" panose="020B0604030504040204" pitchFamily="50" charset="-128"/>
                <a:ea typeface="Meiryo UI" panose="020B0604030504040204" pitchFamily="50" charset="-128"/>
              </a:rPr>
              <a:t>20</a:t>
            </a:r>
            <a:r>
              <a:rPr kumimoji="1" lang="en-US" altLang="ja-JP" b="1" dirty="0" smtClean="0">
                <a:solidFill>
                  <a:srgbClr val="0F7698"/>
                </a:solidFill>
                <a:latin typeface="Meiryo UI" panose="020B0604030504040204" pitchFamily="50" charset="-128"/>
                <a:ea typeface="Meiryo UI" panose="020B0604030504040204" pitchFamily="50" charset="-128"/>
              </a:rPr>
              <a:t>2</a:t>
            </a:r>
            <a:r>
              <a:rPr kumimoji="1" lang="en-US" altLang="ja-JP" b="1" dirty="0" smtClean="0">
                <a:solidFill>
                  <a:schemeClr val="accent1">
                    <a:lumMod val="50000"/>
                  </a:schemeClr>
                </a:solidFill>
                <a:latin typeface="Meiryo UI" panose="020B0604030504040204" pitchFamily="50" charset="-128"/>
                <a:ea typeface="Meiryo UI" panose="020B0604030504040204" pitchFamily="50" charset="-128"/>
              </a:rPr>
              <a:t>3</a:t>
            </a:r>
            <a:r>
              <a:rPr kumimoji="1" lang="ja-JP" altLang="en-US" b="1" dirty="0" smtClean="0">
                <a:solidFill>
                  <a:srgbClr val="0F7698"/>
                </a:solidFill>
                <a:latin typeface="Meiryo UI" panose="020B0604030504040204" pitchFamily="50" charset="-128"/>
                <a:ea typeface="Meiryo UI" panose="020B0604030504040204" pitchFamily="50" charset="-128"/>
              </a:rPr>
              <a:t>年</a:t>
            </a:r>
            <a:r>
              <a:rPr kumimoji="1" lang="en-US" altLang="ja-JP" b="1" dirty="0" smtClean="0">
                <a:solidFill>
                  <a:srgbClr val="0F7698"/>
                </a:solidFill>
                <a:latin typeface="Meiryo UI" panose="020B0604030504040204" pitchFamily="50" charset="-128"/>
                <a:ea typeface="Meiryo UI" panose="020B0604030504040204" pitchFamily="50" charset="-128"/>
              </a:rPr>
              <a:t>7</a:t>
            </a:r>
            <a:r>
              <a:rPr kumimoji="1" lang="ja-JP" altLang="en-US" b="1" dirty="0" smtClean="0">
                <a:solidFill>
                  <a:srgbClr val="0F7698"/>
                </a:solidFill>
                <a:latin typeface="Meiryo UI" panose="020B0604030504040204" pitchFamily="50" charset="-128"/>
                <a:ea typeface="Meiryo UI" panose="020B0604030504040204" pitchFamily="50" charset="-128"/>
              </a:rPr>
              <a:t>月</a:t>
            </a:r>
            <a:r>
              <a:rPr kumimoji="1" lang="en-US" altLang="ja-JP" b="1" dirty="0" smtClean="0">
                <a:solidFill>
                  <a:srgbClr val="0F7698"/>
                </a:solidFill>
                <a:latin typeface="Meiryo UI" panose="020B0604030504040204" pitchFamily="50" charset="-128"/>
                <a:ea typeface="Meiryo UI" panose="020B0604030504040204" pitchFamily="50" charset="-128"/>
              </a:rPr>
              <a:t>9</a:t>
            </a:r>
            <a:r>
              <a:rPr kumimoji="1" lang="ja-JP" altLang="en-US" b="1" dirty="0" smtClean="0">
                <a:solidFill>
                  <a:srgbClr val="0F7698"/>
                </a:solidFill>
                <a:latin typeface="Meiryo UI" panose="020B0604030504040204" pitchFamily="50" charset="-128"/>
                <a:ea typeface="Meiryo UI" panose="020B0604030504040204" pitchFamily="50" charset="-128"/>
              </a:rPr>
              <a:t>日（日）</a:t>
            </a:r>
            <a:endParaRPr kumimoji="1" lang="ja-JP" altLang="en-US" b="1" dirty="0">
              <a:solidFill>
                <a:srgbClr val="0F7698"/>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1148574" y="2256341"/>
            <a:ext cx="8678331" cy="400110"/>
          </a:xfrm>
          <a:prstGeom prst="rect">
            <a:avLst/>
          </a:prstGeom>
          <a:noFill/>
        </p:spPr>
        <p:txBody>
          <a:bodyPr wrap="square" rtlCol="0">
            <a:spAutoFit/>
          </a:bodyPr>
          <a:lstStyle/>
          <a:p>
            <a:r>
              <a:rPr kumimoji="1" lang="ja-JP" altLang="en-US" sz="2000" b="1" dirty="0" smtClean="0">
                <a:solidFill>
                  <a:schemeClr val="accent1">
                    <a:lumMod val="50000"/>
                  </a:schemeClr>
                </a:solidFill>
                <a:latin typeface="Meiryo UI" panose="020B0604030504040204" pitchFamily="50" charset="-128"/>
                <a:ea typeface="Meiryo UI" panose="020B0604030504040204" pitchFamily="50" charset="-128"/>
              </a:rPr>
              <a:t>講座③　テーマ：「攻めの公助」の事例に学ぶー自治体</a:t>
            </a:r>
            <a:r>
              <a:rPr kumimoji="1" lang="ja-JP" altLang="en-US" sz="2000" b="1" dirty="0">
                <a:solidFill>
                  <a:schemeClr val="accent1">
                    <a:lumMod val="50000"/>
                  </a:schemeClr>
                </a:solidFill>
                <a:latin typeface="Meiryo UI" panose="020B0604030504040204" pitchFamily="50" charset="-128"/>
                <a:ea typeface="Meiryo UI" panose="020B0604030504040204" pitchFamily="50" charset="-128"/>
              </a:rPr>
              <a:t>福祉行政</a:t>
            </a:r>
            <a:r>
              <a:rPr kumimoji="1" lang="ja-JP" altLang="en-US" sz="2000" b="1" dirty="0" smtClean="0">
                <a:solidFill>
                  <a:schemeClr val="accent1">
                    <a:lumMod val="50000"/>
                  </a:schemeClr>
                </a:solidFill>
                <a:latin typeface="Meiryo UI" panose="020B0604030504040204" pitchFamily="50" charset="-128"/>
                <a:ea typeface="Meiryo UI" panose="020B0604030504040204" pitchFamily="50" charset="-128"/>
              </a:rPr>
              <a:t>における挑戦－</a:t>
            </a:r>
            <a:endParaRPr kumimoji="1" lang="ja-JP" altLang="en-US" sz="2000" b="1" dirty="0">
              <a:solidFill>
                <a:schemeClr val="accent1">
                  <a:lumMod val="50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48575" y="1412111"/>
            <a:ext cx="7023151" cy="400110"/>
          </a:xfrm>
          <a:prstGeom prst="rect">
            <a:avLst/>
          </a:prstGeom>
          <a:noFill/>
        </p:spPr>
        <p:txBody>
          <a:bodyPr wrap="square" rtlCol="0">
            <a:spAutoFit/>
          </a:bodyPr>
          <a:lstStyle/>
          <a:p>
            <a:r>
              <a:rPr kumimoji="1" lang="ja-JP" altLang="en-US" sz="2000" b="1" dirty="0" smtClean="0">
                <a:solidFill>
                  <a:srgbClr val="0F7698"/>
                </a:solidFill>
                <a:latin typeface="Meiryo UI" panose="020B0604030504040204" pitchFamily="50" charset="-128"/>
                <a:ea typeface="Meiryo UI" panose="020B0604030504040204" pitchFamily="50" charset="-128"/>
              </a:rPr>
              <a:t>社会福祉の申請主義を考える－「攻めの福祉</a:t>
            </a:r>
            <a:r>
              <a:rPr kumimoji="1" lang="ja-JP" altLang="en-US" sz="2000" b="1" dirty="0">
                <a:solidFill>
                  <a:srgbClr val="0F7698"/>
                </a:solidFill>
                <a:latin typeface="Meiryo UI" panose="020B0604030504040204" pitchFamily="50" charset="-128"/>
                <a:ea typeface="Meiryo UI" panose="020B0604030504040204" pitchFamily="50" charset="-128"/>
              </a:rPr>
              <a:t>」</a:t>
            </a:r>
            <a:r>
              <a:rPr kumimoji="1" lang="ja-JP" altLang="en-US" sz="2000" b="1" dirty="0" smtClean="0">
                <a:solidFill>
                  <a:srgbClr val="0F7698"/>
                </a:solidFill>
                <a:latin typeface="Meiryo UI" panose="020B0604030504040204" pitchFamily="50" charset="-128"/>
                <a:ea typeface="Meiryo UI" panose="020B0604030504040204" pitchFamily="50" charset="-128"/>
              </a:rPr>
              <a:t>の可能性－</a:t>
            </a:r>
            <a:endParaRPr kumimoji="1" lang="ja-JP" altLang="en-US" sz="2000" b="1" dirty="0">
              <a:solidFill>
                <a:srgbClr val="0F7698"/>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7155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5045" y="609600"/>
            <a:ext cx="8596668" cy="5316638"/>
          </a:xfrm>
        </p:spPr>
        <p:txBody>
          <a:bodyPr>
            <a:normAutofit/>
          </a:bodyPr>
          <a:lstStyle/>
          <a:p>
            <a:r>
              <a:rPr kumimoji="1" lang="ja-JP" altLang="en-US" sz="2800" dirty="0" smtClean="0">
                <a:solidFill>
                  <a:schemeClr val="tx1"/>
                </a:solidFill>
                <a:latin typeface="Meiryo UI" panose="020B0604030504040204" pitchFamily="50" charset="-128"/>
                <a:ea typeface="Meiryo UI" panose="020B0604030504040204" pitchFamily="50" charset="-128"/>
              </a:rPr>
              <a:t>２</a:t>
            </a:r>
            <a:r>
              <a:rPr lang="en-US" altLang="ja-JP" sz="2800" dirty="0" smtClean="0">
                <a:solidFill>
                  <a:schemeClr val="tx1"/>
                </a:solidFill>
                <a:latin typeface="Meiryo UI" panose="020B0604030504040204" pitchFamily="50" charset="-128"/>
                <a:ea typeface="Meiryo UI" panose="020B0604030504040204" pitchFamily="50" charset="-128"/>
              </a:rPr>
              <a:t>. </a:t>
            </a:r>
            <a:r>
              <a:rPr kumimoji="1" lang="ja-JP" altLang="en-US" sz="2800" dirty="0" smtClean="0">
                <a:solidFill>
                  <a:schemeClr val="tx1"/>
                </a:solidFill>
                <a:latin typeface="Meiryo UI" panose="020B0604030504040204" pitchFamily="50" charset="-128"/>
                <a:ea typeface="Meiryo UI" panose="020B0604030504040204" pitchFamily="50" charset="-128"/>
              </a:rPr>
              <a:t>　申請主義と職権主義をどうとらえるか</a:t>
            </a:r>
            <a:r>
              <a:rPr kumimoji="1" lang="en-US" altLang="ja-JP" sz="2800" dirty="0" smtClean="0">
                <a:solidFill>
                  <a:schemeClr val="tx1"/>
                </a:solidFill>
                <a:latin typeface="Meiryo UI" panose="020B0604030504040204" pitchFamily="50" charset="-128"/>
                <a:ea typeface="Meiryo UI" panose="020B0604030504040204" pitchFamily="50" charset="-128"/>
              </a:rPr>
              <a:t/>
            </a:r>
            <a:br>
              <a:rPr kumimoji="1" lang="en-US" altLang="ja-JP" sz="2800" dirty="0" smtClean="0">
                <a:solidFill>
                  <a:schemeClr val="tx1"/>
                </a:solidFill>
                <a:latin typeface="Meiryo UI" panose="020B0604030504040204" pitchFamily="50" charset="-128"/>
                <a:ea typeface="Meiryo UI" panose="020B0604030504040204" pitchFamily="50" charset="-128"/>
              </a:rPr>
            </a:br>
            <a:r>
              <a:rPr lang="en-US" altLang="ja-JP" sz="2800" dirty="0">
                <a:solidFill>
                  <a:schemeClr val="tx1"/>
                </a:solidFill>
                <a:latin typeface="Meiryo UI" panose="020B0604030504040204" pitchFamily="50" charset="-128"/>
                <a:ea typeface="Meiryo UI" panose="020B0604030504040204" pitchFamily="50" charset="-128"/>
              </a:rPr>
              <a:t/>
            </a:r>
            <a:br>
              <a:rPr lang="en-US" altLang="ja-JP" sz="2800" dirty="0">
                <a:solidFill>
                  <a:schemeClr val="tx1"/>
                </a:solidFill>
                <a:latin typeface="Meiryo UI" panose="020B0604030504040204" pitchFamily="50" charset="-128"/>
                <a:ea typeface="Meiryo UI" panose="020B0604030504040204" pitchFamily="50" charset="-128"/>
              </a:rPr>
            </a:br>
            <a:r>
              <a:rPr lang="en-US" altLang="ja-JP" sz="2800" dirty="0" smtClean="0">
                <a:solidFill>
                  <a:schemeClr val="tx1"/>
                </a:solidFill>
                <a:latin typeface="Meiryo UI" panose="020B0604030504040204" pitchFamily="50" charset="-128"/>
                <a:ea typeface="Meiryo UI" panose="020B0604030504040204" pitchFamily="50" charset="-128"/>
              </a:rPr>
              <a:t/>
            </a:r>
            <a:br>
              <a:rPr lang="en-US" altLang="ja-JP" sz="2800" dirty="0" smtClean="0">
                <a:solidFill>
                  <a:schemeClr val="tx1"/>
                </a:solidFill>
                <a:latin typeface="Meiryo UI" panose="020B0604030504040204" pitchFamily="50" charset="-128"/>
                <a:ea typeface="Meiryo UI" panose="020B0604030504040204" pitchFamily="50" charset="-128"/>
              </a:rPr>
            </a:br>
            <a:r>
              <a:rPr lang="ja-JP" altLang="en-US" sz="2000" dirty="0" smtClean="0">
                <a:solidFill>
                  <a:schemeClr val="tx1"/>
                </a:solidFill>
                <a:latin typeface="Meiryo UI" panose="020B0604030504040204" pitchFamily="50" charset="-128"/>
                <a:ea typeface="Meiryo UI" panose="020B0604030504040204" pitchFamily="50" charset="-128"/>
              </a:rPr>
              <a:t>（１）　申請主義をどうとらえるか</a:t>
            </a:r>
            <a:r>
              <a:rPr lang="en-US" altLang="ja-JP" sz="2000" dirty="0" smtClean="0">
                <a:solidFill>
                  <a:schemeClr val="tx1"/>
                </a:solidFill>
                <a:latin typeface="Meiryo UI" panose="020B0604030504040204" pitchFamily="50" charset="-128"/>
                <a:ea typeface="Meiryo UI" panose="020B0604030504040204" pitchFamily="50" charset="-128"/>
              </a:rPr>
              <a:t/>
            </a:r>
            <a:br>
              <a:rPr lang="en-US" altLang="ja-JP" sz="2000" dirty="0" smtClean="0">
                <a:solidFill>
                  <a:schemeClr val="tx1"/>
                </a:solidFill>
                <a:latin typeface="Meiryo UI" panose="020B0604030504040204" pitchFamily="50" charset="-128"/>
                <a:ea typeface="Meiryo UI" panose="020B0604030504040204" pitchFamily="50" charset="-128"/>
              </a:rPr>
            </a:br>
            <a:r>
              <a:rPr lang="en-US" altLang="ja-JP" sz="2000" dirty="0">
                <a:solidFill>
                  <a:schemeClr val="tx1"/>
                </a:solidFill>
                <a:latin typeface="Meiryo UI" panose="020B0604030504040204" pitchFamily="50" charset="-128"/>
                <a:ea typeface="Meiryo UI" panose="020B0604030504040204" pitchFamily="50" charset="-128"/>
              </a:rPr>
              <a:t/>
            </a:r>
            <a:br>
              <a:rPr lang="en-US" altLang="ja-JP" sz="2000" dirty="0">
                <a:solidFill>
                  <a:schemeClr val="tx1"/>
                </a:solidFill>
                <a:latin typeface="Meiryo UI" panose="020B0604030504040204" pitchFamily="50" charset="-128"/>
                <a:ea typeface="Meiryo UI" panose="020B0604030504040204" pitchFamily="50" charset="-128"/>
              </a:rPr>
            </a:br>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　申請主義の陥穽</a:t>
            </a:r>
            <a:r>
              <a:rPr lang="ja-JP" altLang="en-US" sz="1800" dirty="0" smtClean="0">
                <a:solidFill>
                  <a:schemeClr val="tx1"/>
                </a:solidFill>
                <a:latin typeface="Meiryo UI" panose="020B0604030504040204" pitchFamily="50" charset="-128"/>
                <a:ea typeface="Meiryo UI" panose="020B0604030504040204" pitchFamily="50" charset="-128"/>
              </a:rPr>
              <a:t>（かんせい）</a:t>
            </a:r>
            <a:r>
              <a:rPr lang="en-US" altLang="ja-JP" sz="1800" dirty="0" smtClean="0">
                <a:solidFill>
                  <a:schemeClr val="tx1"/>
                </a:solidFill>
                <a:latin typeface="Meiryo UI" panose="020B0604030504040204" pitchFamily="50" charset="-128"/>
                <a:ea typeface="Meiryo UI" panose="020B0604030504040204" pitchFamily="50" charset="-128"/>
              </a:rPr>
              <a:t/>
            </a:r>
            <a:br>
              <a:rPr lang="en-US" altLang="ja-JP" sz="1800" dirty="0" smtClean="0">
                <a:solidFill>
                  <a:schemeClr val="tx1"/>
                </a:solidFill>
                <a:latin typeface="Meiryo UI" panose="020B0604030504040204" pitchFamily="50" charset="-128"/>
                <a:ea typeface="Meiryo UI" panose="020B0604030504040204" pitchFamily="50" charset="-128"/>
              </a:rPr>
            </a:br>
            <a:r>
              <a:rPr lang="en-US" altLang="ja-JP" sz="2000" dirty="0">
                <a:solidFill>
                  <a:schemeClr val="tx1"/>
                </a:solidFill>
                <a:latin typeface="Meiryo UI" panose="020B0604030504040204" pitchFamily="50" charset="-128"/>
                <a:ea typeface="Meiryo UI" panose="020B0604030504040204" pitchFamily="50" charset="-128"/>
              </a:rPr>
              <a:t/>
            </a:r>
            <a:br>
              <a:rPr lang="en-US" altLang="ja-JP" sz="2000" dirty="0">
                <a:solidFill>
                  <a:schemeClr val="tx1"/>
                </a:solidFill>
                <a:latin typeface="Meiryo UI" panose="020B0604030504040204" pitchFamily="50" charset="-128"/>
                <a:ea typeface="Meiryo UI" panose="020B0604030504040204" pitchFamily="50" charset="-128"/>
              </a:rPr>
            </a:br>
            <a:r>
              <a:rPr lang="ja-JP" altLang="en-US" sz="2000" dirty="0" smtClean="0">
                <a:solidFill>
                  <a:schemeClr val="tx1"/>
                </a:solidFill>
                <a:latin typeface="Meiryo UI" panose="020B0604030504040204" pitchFamily="50" charset="-128"/>
                <a:ea typeface="Meiryo UI" panose="020B0604030504040204" pitchFamily="50" charset="-128"/>
              </a:rPr>
              <a:t>（２）　職権主義をどうとらえるか</a:t>
            </a:r>
            <a:r>
              <a:rPr lang="en-US" altLang="ja-JP" sz="2000" dirty="0" smtClean="0">
                <a:solidFill>
                  <a:schemeClr val="tx1"/>
                </a:solidFill>
                <a:latin typeface="Meiryo UI" panose="020B0604030504040204" pitchFamily="50" charset="-128"/>
                <a:ea typeface="Meiryo UI" panose="020B0604030504040204" pitchFamily="50" charset="-128"/>
              </a:rPr>
              <a:t/>
            </a:r>
            <a:br>
              <a:rPr lang="en-US" altLang="ja-JP" sz="2000" dirty="0" smtClean="0">
                <a:solidFill>
                  <a:schemeClr val="tx1"/>
                </a:solidFill>
                <a:latin typeface="Meiryo UI" panose="020B0604030504040204" pitchFamily="50" charset="-128"/>
                <a:ea typeface="Meiryo UI" panose="020B0604030504040204" pitchFamily="50" charset="-128"/>
              </a:rPr>
            </a:b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r>
              <a:rPr lang="en-US" altLang="ja-JP" sz="2000" dirty="0" smtClean="0">
                <a:solidFill>
                  <a:schemeClr val="tx1"/>
                </a:solidFill>
                <a:latin typeface="Meiryo UI" panose="020B0604030504040204" pitchFamily="50" charset="-128"/>
                <a:ea typeface="Meiryo UI" panose="020B0604030504040204" pitchFamily="50" charset="-128"/>
              </a:rPr>
              <a:t/>
            </a:r>
            <a:br>
              <a:rPr lang="en-US" altLang="ja-JP" sz="2000" dirty="0" smtClean="0">
                <a:solidFill>
                  <a:schemeClr val="tx1"/>
                </a:solidFill>
                <a:latin typeface="Meiryo UI" panose="020B0604030504040204" pitchFamily="50" charset="-128"/>
                <a:ea typeface="Meiryo UI" panose="020B0604030504040204" pitchFamily="50" charset="-128"/>
              </a:rPr>
            </a:b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a:t>
            </a:r>
            <a:r>
              <a:rPr lang="ja-JP" altLang="en-US" sz="2000" dirty="0" smtClean="0">
                <a:solidFill>
                  <a:schemeClr val="tx1"/>
                </a:solidFill>
                <a:latin typeface="Meiryo UI" panose="020B0604030504040204" pitchFamily="50" charset="-128"/>
                <a:ea typeface="Meiryo UI" panose="020B0604030504040204" pitchFamily="50" charset="-128"/>
              </a:rPr>
              <a:t>　職権主義の陥穽</a:t>
            </a:r>
            <a:r>
              <a:rPr lang="ja-JP" altLang="en-US" sz="1800" dirty="0" smtClean="0">
                <a:solidFill>
                  <a:schemeClr val="tx1"/>
                </a:solidFill>
                <a:latin typeface="Meiryo UI" panose="020B0604030504040204" pitchFamily="50" charset="-128"/>
                <a:ea typeface="Meiryo UI" panose="020B0604030504040204" pitchFamily="50" charset="-128"/>
              </a:rPr>
              <a:t>（かんせい）</a:t>
            </a:r>
            <a:r>
              <a:rPr lang="en-US" altLang="ja-JP" sz="1800" dirty="0" smtClean="0">
                <a:solidFill>
                  <a:schemeClr val="tx1"/>
                </a:solidFill>
                <a:latin typeface="Meiryo UI" panose="020B0604030504040204" pitchFamily="50" charset="-128"/>
                <a:ea typeface="Meiryo UI" panose="020B0604030504040204" pitchFamily="50" charset="-128"/>
              </a:rPr>
              <a:t/>
            </a:r>
            <a:br>
              <a:rPr lang="en-US" altLang="ja-JP" sz="1800" dirty="0" smtClean="0">
                <a:solidFill>
                  <a:schemeClr val="tx1"/>
                </a:solidFill>
                <a:latin typeface="Meiryo UI" panose="020B0604030504040204" pitchFamily="50" charset="-128"/>
                <a:ea typeface="Meiryo UI" panose="020B0604030504040204" pitchFamily="50" charset="-128"/>
              </a:rPr>
            </a:br>
            <a:r>
              <a:rPr lang="en-US" altLang="ja-JP" sz="1800" dirty="0">
                <a:solidFill>
                  <a:schemeClr val="tx1"/>
                </a:solidFill>
                <a:latin typeface="Meiryo UI" panose="020B0604030504040204" pitchFamily="50" charset="-128"/>
                <a:ea typeface="Meiryo UI" panose="020B0604030504040204" pitchFamily="50" charset="-128"/>
              </a:rPr>
              <a:t/>
            </a:r>
            <a:br>
              <a:rPr lang="en-US" altLang="ja-JP" sz="1800" dirty="0">
                <a:solidFill>
                  <a:schemeClr val="tx1"/>
                </a:solidFill>
                <a:latin typeface="Meiryo UI" panose="020B0604030504040204" pitchFamily="50" charset="-128"/>
                <a:ea typeface="Meiryo UI" panose="020B0604030504040204" pitchFamily="50" charset="-128"/>
              </a:rPr>
            </a:br>
            <a:r>
              <a:rPr lang="ja-JP" altLang="en-US" sz="2000" dirty="0" smtClean="0">
                <a:solidFill>
                  <a:schemeClr val="tx1"/>
                </a:solidFill>
                <a:latin typeface="Meiryo UI" panose="020B0604030504040204" pitchFamily="50" charset="-128"/>
                <a:ea typeface="Meiryo UI" panose="020B0604030504040204" pitchFamily="50" charset="-128"/>
              </a:rPr>
              <a:t>（３）　申請主義・職権主義を「攻めの公助」にいかせるか</a:t>
            </a:r>
            <a:r>
              <a:rPr lang="en-US" altLang="ja-JP" sz="2000" dirty="0">
                <a:solidFill>
                  <a:schemeClr val="tx1"/>
                </a:solidFill>
                <a:latin typeface="Meiryo UI" panose="020B0604030504040204" pitchFamily="50" charset="-128"/>
                <a:ea typeface="Meiryo UI" panose="020B0604030504040204" pitchFamily="50" charset="-128"/>
              </a:rPr>
              <a:t/>
            </a:r>
            <a:br>
              <a:rPr lang="en-US" altLang="ja-JP" sz="2000" dirty="0">
                <a:solidFill>
                  <a:schemeClr val="tx1"/>
                </a:solidFill>
                <a:latin typeface="Meiryo UI" panose="020B0604030504040204" pitchFamily="50" charset="-128"/>
                <a:ea typeface="Meiryo UI" panose="020B0604030504040204" pitchFamily="50" charset="-128"/>
              </a:rPr>
            </a:b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z="2000" smtClean="0"/>
              <a:pPr/>
              <a:t>9</a:t>
            </a:fld>
            <a:endParaRPr lang="en-US" sz="2000" dirty="0"/>
          </a:p>
        </p:txBody>
      </p:sp>
    </p:spTree>
    <p:extLst>
      <p:ext uri="{BB962C8B-B14F-4D97-AF65-F5344CB8AC3E}">
        <p14:creationId xmlns:p14="http://schemas.microsoft.com/office/powerpoint/2010/main" val="1654200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0483" y="558308"/>
            <a:ext cx="8596668" cy="628891"/>
          </a:xfrm>
        </p:spPr>
        <p:txBody>
          <a:bodyPr>
            <a:noAutofit/>
          </a:bodyPr>
          <a:lstStyle/>
          <a:p>
            <a:r>
              <a:rPr lang="ja-JP" altLang="en-US" sz="2800" dirty="0" smtClean="0">
                <a:solidFill>
                  <a:schemeClr val="tx1"/>
                </a:solidFill>
                <a:latin typeface="Meiryo UI" panose="020B0604030504040204" pitchFamily="50" charset="-128"/>
                <a:ea typeface="Meiryo UI" panose="020B0604030504040204" pitchFamily="50" charset="-128"/>
              </a:rPr>
              <a:t>３</a:t>
            </a:r>
            <a:r>
              <a:rPr lang="en-US" altLang="ja-JP" sz="2800" dirty="0" smtClean="0">
                <a:solidFill>
                  <a:schemeClr val="tx1"/>
                </a:solidFill>
                <a:latin typeface="Meiryo UI" panose="020B0604030504040204" pitchFamily="50" charset="-128"/>
                <a:ea typeface="Meiryo UI" panose="020B0604030504040204" pitchFamily="50" charset="-128"/>
              </a:rPr>
              <a:t>.</a:t>
            </a:r>
            <a:r>
              <a:rPr lang="ja-JP" altLang="ja-JP" sz="2800" dirty="0">
                <a:solidFill>
                  <a:schemeClr val="tx1"/>
                </a:solidFill>
                <a:latin typeface="Meiryo UI" panose="020B0604030504040204" pitchFamily="50" charset="-128"/>
                <a:ea typeface="Meiryo UI" panose="020B0604030504040204" pitchFamily="50" charset="-128"/>
              </a:rPr>
              <a:t>　</a:t>
            </a:r>
            <a:r>
              <a:rPr lang="ja-JP" altLang="en-US" sz="2800" dirty="0" smtClean="0">
                <a:solidFill>
                  <a:schemeClr val="tx1"/>
                </a:solidFill>
                <a:latin typeface="Meiryo UI" panose="020B0604030504040204" pitchFamily="50" charset="-128"/>
                <a:ea typeface="Meiryo UI" panose="020B0604030504040204" pitchFamily="50" charset="-128"/>
              </a:rPr>
              <a:t>「攻めの公助」はなぜ必要か</a:t>
            </a:r>
            <a:endParaRPr kumimoji="1" lang="ja-JP" altLang="en-US" sz="2800" dirty="0">
              <a:solidFill>
                <a:schemeClr val="tx1"/>
              </a:solidFill>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z="2000" smtClean="0"/>
              <a:pPr/>
              <a:t>10</a:t>
            </a:fld>
            <a:endParaRPr lang="en-US" sz="2000" dirty="0"/>
          </a:p>
        </p:txBody>
      </p:sp>
      <p:sp>
        <p:nvSpPr>
          <p:cNvPr id="4" name="正方形/長方形 3"/>
          <p:cNvSpPr/>
          <p:nvPr/>
        </p:nvSpPr>
        <p:spPr>
          <a:xfrm>
            <a:off x="1111048" y="1187199"/>
            <a:ext cx="10069976" cy="4508927"/>
          </a:xfrm>
          <a:prstGeom prst="rect">
            <a:avLst/>
          </a:prstGeom>
        </p:spPr>
        <p:txBody>
          <a:bodyPr wrap="square">
            <a:spAutoFit/>
          </a:bodyPr>
          <a:lstStyle/>
          <a:p>
            <a:pPr lvl="0" algn="just" fontAlgn="base" hangingPunct="0">
              <a:spcAft>
                <a:spcPts val="0"/>
              </a:spcAft>
            </a:pPr>
            <a:r>
              <a:rPr lang="ja-JP" altLang="en-US" sz="20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（１）</a:t>
            </a:r>
            <a:r>
              <a:rPr lang="ja-JP" altLang="en-US" sz="2000" dirty="0" smtClean="0">
                <a:latin typeface="Meiryo UI" panose="020B0604030504040204" pitchFamily="50" charset="-128"/>
                <a:ea typeface="Meiryo UI" panose="020B0604030504040204" pitchFamily="50" charset="-128"/>
              </a:rPr>
              <a:t>「攻めの公助」</a:t>
            </a:r>
            <a:r>
              <a:rPr lang="ja-JP" altLang="ja-JP" sz="2000" dirty="0" smtClean="0">
                <a:latin typeface="Meiryo UI" panose="020B0604030504040204" pitchFamily="50" charset="-128"/>
                <a:ea typeface="Meiryo UI" panose="020B0604030504040204" pitchFamily="50" charset="-128"/>
              </a:rPr>
              <a:t>の</a:t>
            </a:r>
            <a:r>
              <a:rPr lang="ja-JP" altLang="ja-JP" sz="2000" dirty="0">
                <a:latin typeface="Meiryo UI" panose="020B0604030504040204" pitchFamily="50" charset="-128"/>
                <a:ea typeface="Meiryo UI" panose="020B0604030504040204" pitchFamily="50" charset="-128"/>
              </a:rPr>
              <a:t>必要性</a:t>
            </a:r>
            <a:endParaRPr lang="en-US" altLang="ja-JP" sz="20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endParaRPr>
          </a:p>
          <a:p>
            <a:pPr lvl="0" algn="just" fontAlgn="base" hangingPunct="0">
              <a:lnSpc>
                <a:spcPct val="150000"/>
              </a:lnSpc>
              <a:spcAft>
                <a:spcPts val="0"/>
              </a:spcAft>
            </a:pP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en-US"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①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問題</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・ニーズの観点からの</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要請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fontAlgn="base" hangingPunct="0">
              <a:lnSpc>
                <a:spcPct val="150000"/>
              </a:lnSpc>
              <a:spcAft>
                <a:spcPts val="0"/>
              </a:spcAft>
            </a:pPr>
            <a:r>
              <a:rPr lang="ja-JP" altLang="en-US"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en-US"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相談者・利用者の生活課題の多様性・複合性・重層性</a:t>
            </a:r>
            <a:endPar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fontAlgn="base" hangingPunct="0">
              <a:lnSpc>
                <a:spcPct val="150000"/>
              </a:lnSpc>
              <a:spcAft>
                <a:spcPts val="0"/>
              </a:spcAft>
            </a:pP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en-US"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en-US"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地域</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の問題・</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ニーズ</a:t>
            </a:r>
            <a:r>
              <a:rPr lang="ja-JP" altLang="en-US" sz="1600" kern="0" dirty="0" smtClean="0">
                <a:latin typeface="Meiryo UI" panose="020B0604030504040204" pitchFamily="50" charset="-128"/>
                <a:ea typeface="Meiryo UI" panose="020B0604030504040204" pitchFamily="50" charset="-128"/>
                <a:cs typeface="ＭＳ 明朝" panose="02020609040205080304" pitchFamily="17" charset="-128"/>
              </a:rPr>
              <a:t>を</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発見し</a:t>
            </a:r>
            <a:r>
              <a:rPr lang="ja-JP" altLang="en-US" sz="1600" kern="0" dirty="0" smtClean="0">
                <a:latin typeface="Meiryo UI" panose="020B0604030504040204" pitchFamily="50" charset="-128"/>
                <a:ea typeface="Meiryo UI" panose="020B0604030504040204" pitchFamily="50" charset="-128"/>
                <a:cs typeface="ＭＳ 明朝" panose="02020609040205080304" pitchFamily="17" charset="-128"/>
              </a:rPr>
              <a:t>、</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相談</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機関につなぎ課題解決</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へ</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fontAlgn="base" hangingPunct="0">
              <a:lnSpc>
                <a:spcPct val="150000"/>
              </a:lnSpc>
              <a:spcAft>
                <a:spcPts val="0"/>
              </a:spcAft>
            </a:pPr>
            <a:r>
              <a:rPr lang="ja-JP" altLang="en-US"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②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制度</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の観点からの</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要請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fontAlgn="base" hangingPunct="0">
              <a:lnSpc>
                <a:spcPct val="150000"/>
              </a:lnSpc>
              <a:spcAft>
                <a:spcPts val="0"/>
              </a:spcAft>
            </a:pPr>
            <a:r>
              <a:rPr lang="ja-JP" altLang="en-US"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en-US"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問題</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・ニーズ別</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に制度設計</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fontAlgn="base" hangingPunct="0">
              <a:lnSpc>
                <a:spcPct val="150000"/>
              </a:lnSpc>
              <a:spcAft>
                <a:spcPts val="0"/>
              </a:spcAft>
            </a:pPr>
            <a:r>
              <a:rPr lang="ja-JP" altLang="en-US" sz="16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en-US"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それぞれ</a:t>
            </a:r>
            <a:r>
              <a:rPr lang="ja-JP" altLang="en-US" sz="1600" kern="0" dirty="0" smtClean="0">
                <a:latin typeface="Meiryo UI" panose="020B0604030504040204" pitchFamily="50" charset="-128"/>
                <a:ea typeface="Meiryo UI" panose="020B0604030504040204" pitchFamily="50" charset="-128"/>
                <a:cs typeface="ＭＳ 明朝" panose="02020609040205080304" pitchFamily="17" charset="-128"/>
              </a:rPr>
              <a:t>の</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問題</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・ニーズを相談者・利用者に即してパッケージ化</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し</a:t>
            </a:r>
            <a:r>
              <a:rPr lang="ja-JP" altLang="en-US" sz="1600" kern="0" dirty="0" smtClean="0">
                <a:solidFill>
                  <a:srgbClr val="FF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制度を紹介</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し届ける</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必要</a:t>
            </a:r>
            <a:endParaRPr lang="en-US"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endParaRPr>
          </a:p>
          <a:p>
            <a:pPr lvl="0" algn="just" fontAlgn="base" hangingPunct="0">
              <a:lnSpc>
                <a:spcPct val="150000"/>
              </a:lnSpc>
              <a:spcAft>
                <a:spcPts val="0"/>
              </a:spcAft>
            </a:pPr>
            <a:r>
              <a:rPr lang="ja-JP" altLang="en-US" sz="1600" kern="0" dirty="0">
                <a:solidFill>
                  <a:srgbClr val="000000"/>
                </a:solidFill>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③　</a:t>
            </a:r>
            <a:r>
              <a:rPr lang="ja-JP" altLang="ja-JP" sz="1600" dirty="0" smtClean="0">
                <a:latin typeface="Meiryo UI" panose="020B0604030504040204" pitchFamily="50" charset="-128"/>
                <a:ea typeface="Meiryo UI" panose="020B0604030504040204" pitchFamily="50" charset="-128"/>
              </a:rPr>
              <a:t>支援の観点</a:t>
            </a:r>
            <a:endParaRPr lang="en-US" altLang="ja-JP" sz="1600" dirty="0">
              <a:latin typeface="Meiryo UI" panose="020B0604030504040204" pitchFamily="50" charset="-128"/>
              <a:ea typeface="Meiryo UI" panose="020B0604030504040204" pitchFamily="50" charset="-128"/>
            </a:endParaRPr>
          </a:p>
          <a:p>
            <a:pPr lvl="0" algn="just" fontAlgn="base" hangingPunct="0">
              <a:lnSpc>
                <a:spcPct val="150000"/>
              </a:lnSpc>
              <a:spcAft>
                <a:spcPts val="0"/>
              </a:spcAft>
            </a:pPr>
            <a:r>
              <a:rPr lang="ja-JP" altLang="en-US" sz="1600" dirty="0" smtClean="0">
                <a:latin typeface="Meiryo UI" panose="020B0604030504040204" pitchFamily="50" charset="-128"/>
                <a:ea typeface="Meiryo UI" panose="020B0604030504040204" pitchFamily="50" charset="-128"/>
              </a:rPr>
              <a:t>　　　　・ </a:t>
            </a:r>
            <a:r>
              <a:rPr lang="ja-JP" altLang="ja-JP" sz="1600" dirty="0" smtClean="0">
                <a:latin typeface="Meiryo UI" panose="020B0604030504040204" pitchFamily="50" charset="-128"/>
                <a:ea typeface="Meiryo UI" panose="020B0604030504040204" pitchFamily="50" charset="-128"/>
              </a:rPr>
              <a:t>相談者・利用者の問題・ニーズに対しそれを受けとめ、公私社会資源を活用し課題解決</a:t>
            </a:r>
          </a:p>
          <a:p>
            <a:pPr fontAlgn="base" hangingPunct="0">
              <a:lnSpc>
                <a:spcPct val="150000"/>
              </a:lnSpc>
            </a:pPr>
            <a:r>
              <a:rPr lang="ja-JP" altLang="ja-JP"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rPr>
              <a:t>総合相談機能と振り分け機能</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rPr>
              <a:t>業務内容の明確化、組織的対応</a:t>
            </a:r>
          </a:p>
          <a:p>
            <a:pPr fontAlgn="base" hangingPunct="0">
              <a:lnSpc>
                <a:spcPct val="150000"/>
              </a:lnSpc>
            </a:pPr>
            <a:r>
              <a:rPr lang="ja-JP" altLang="ja-JP"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 </a:t>
            </a:r>
            <a:r>
              <a:rPr lang="ja-JP" altLang="ja-JP" sz="1600" dirty="0" smtClean="0">
                <a:latin typeface="Meiryo UI" panose="020B0604030504040204" pitchFamily="50" charset="-128"/>
                <a:ea typeface="Meiryo UI" panose="020B0604030504040204" pitchFamily="50" charset="-128"/>
              </a:rPr>
              <a:t>民間資源と公的資源の</a:t>
            </a:r>
            <a:r>
              <a:rPr lang="ja-JP" altLang="en-US" sz="1600" dirty="0" smtClean="0">
                <a:latin typeface="Meiryo UI" panose="020B0604030504040204" pitchFamily="50" charset="-128"/>
                <a:ea typeface="Meiryo UI" panose="020B0604030504040204" pitchFamily="50" charset="-128"/>
              </a:rPr>
              <a:t>総合調整</a:t>
            </a:r>
            <a:endParaRPr lang="en-US" altLang="ja-JP" sz="1600" dirty="0" smtClean="0">
              <a:latin typeface="Meiryo UI" panose="020B0604030504040204" pitchFamily="50" charset="-128"/>
              <a:ea typeface="Meiryo UI" panose="020B0604030504040204" pitchFamily="50" charset="-128"/>
            </a:endParaRPr>
          </a:p>
          <a:p>
            <a:pPr fontAlgn="base" hangingPunct="0">
              <a:lnSpc>
                <a:spcPct val="150000"/>
              </a:lnSpc>
            </a:pPr>
            <a:r>
              <a:rPr lang="ja-JP" altLang="ja-JP"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 </a:t>
            </a:r>
            <a:r>
              <a:rPr lang="ja-JP" altLang="ja-JP" sz="1600" dirty="0" smtClean="0">
                <a:latin typeface="Meiryo UI" panose="020B0604030504040204" pitchFamily="50" charset="-128"/>
                <a:ea typeface="Meiryo UI" panose="020B0604030504040204" pitchFamily="50" charset="-128"/>
              </a:rPr>
              <a:t>横断</a:t>
            </a:r>
            <a:r>
              <a:rPr lang="ja-JP" altLang="en-US" sz="1600" dirty="0" smtClean="0">
                <a:latin typeface="Meiryo UI" panose="020B0604030504040204" pitchFamily="50" charset="-128"/>
                <a:ea typeface="Meiryo UI" panose="020B0604030504040204" pitchFamily="50" charset="-128"/>
              </a:rPr>
              <a:t>的</a:t>
            </a:r>
            <a:r>
              <a:rPr lang="ja-JP" altLang="ja-JP" sz="1600" dirty="0" smtClean="0">
                <a:latin typeface="Meiryo UI" panose="020B0604030504040204" pitchFamily="50" charset="-128"/>
                <a:ea typeface="Meiryo UI" panose="020B0604030504040204" pitchFamily="50" charset="-128"/>
              </a:rPr>
              <a:t>取り組</a:t>
            </a:r>
            <a:r>
              <a:rPr lang="ja-JP" altLang="en-US" sz="1600" dirty="0" smtClean="0">
                <a:latin typeface="Meiryo UI" panose="020B0604030504040204" pitchFamily="50" charset="-128"/>
                <a:ea typeface="Meiryo UI" panose="020B0604030504040204" pitchFamily="50" charset="-128"/>
              </a:rPr>
              <a:t>み</a:t>
            </a:r>
            <a:endParaRPr lang="en-US" altLang="ja-JP" sz="16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53538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5207" y="863016"/>
            <a:ext cx="9612560" cy="489995"/>
          </a:xfrm>
        </p:spPr>
        <p:txBody>
          <a:bodyPr>
            <a:noAutofit/>
          </a:bodyPr>
          <a:lstStyle/>
          <a:p>
            <a:pPr fontAlgn="base" hangingPunct="0"/>
            <a:r>
              <a:rPr lang="ja-JP" altLang="en-US" sz="2000" dirty="0" smtClean="0">
                <a:solidFill>
                  <a:schemeClr val="tx1"/>
                </a:solidFill>
                <a:latin typeface="Meiryo UI" panose="020B0604030504040204" pitchFamily="50" charset="-128"/>
                <a:ea typeface="Meiryo UI" panose="020B0604030504040204" pitchFamily="50" charset="-128"/>
              </a:rPr>
              <a:t>（</a:t>
            </a:r>
            <a:r>
              <a:rPr lang="en-US" altLang="ja-JP" sz="2000" dirty="0" smtClean="0">
                <a:solidFill>
                  <a:schemeClr val="tx1"/>
                </a:solidFill>
                <a:latin typeface="Meiryo UI" panose="020B0604030504040204" pitchFamily="50" charset="-128"/>
                <a:ea typeface="Meiryo UI" panose="020B0604030504040204" pitchFamily="50" charset="-128"/>
              </a:rPr>
              <a:t>2</a:t>
            </a:r>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ja-JP"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「攻めの公助」をどう進めていくか － </a:t>
            </a:r>
            <a:r>
              <a:rPr lang="ja-JP" altLang="ja-JP" sz="2000" dirty="0" smtClean="0">
                <a:solidFill>
                  <a:schemeClr val="tx1"/>
                </a:solidFill>
                <a:latin typeface="Meiryo UI" panose="020B0604030504040204" pitchFamily="50" charset="-128"/>
                <a:ea typeface="Meiryo UI" panose="020B0604030504040204" pitchFamily="50" charset="-128"/>
              </a:rPr>
              <a:t>方法</a:t>
            </a:r>
            <a:r>
              <a:rPr lang="ja-JP" altLang="ja-JP" sz="2000" dirty="0">
                <a:solidFill>
                  <a:schemeClr val="tx1"/>
                </a:solidFill>
                <a:latin typeface="Meiryo UI" panose="020B0604030504040204" pitchFamily="50" charset="-128"/>
                <a:ea typeface="Meiryo UI" panose="020B0604030504040204" pitchFamily="50" charset="-128"/>
              </a:rPr>
              <a:t>と体制上の</a:t>
            </a:r>
            <a:r>
              <a:rPr lang="ja-JP" altLang="ja-JP" sz="2000" dirty="0" smtClean="0">
                <a:solidFill>
                  <a:schemeClr val="tx1"/>
                </a:solidFill>
                <a:latin typeface="Meiryo UI" panose="020B0604030504040204" pitchFamily="50" charset="-128"/>
                <a:ea typeface="Meiryo UI" panose="020B0604030504040204" pitchFamily="50" charset="-128"/>
              </a:rPr>
              <a:t>課題</a:t>
            </a:r>
            <a:r>
              <a:rPr lang="en-US" altLang="ja-JP" sz="2000" dirty="0" smtClean="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  </a:t>
            </a:r>
            <a:endParaRPr lang="ja-JP" altLang="ja-JP" sz="20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z="2000" smtClean="0"/>
              <a:pPr/>
              <a:t>11</a:t>
            </a:fld>
            <a:endParaRPr lang="en-US" sz="2000" dirty="0"/>
          </a:p>
        </p:txBody>
      </p:sp>
      <p:sp>
        <p:nvSpPr>
          <p:cNvPr id="4" name="正方形/長方形 3"/>
          <p:cNvSpPr/>
          <p:nvPr/>
        </p:nvSpPr>
        <p:spPr>
          <a:xfrm>
            <a:off x="983728" y="1397219"/>
            <a:ext cx="10197296" cy="4247317"/>
          </a:xfrm>
          <a:prstGeom prst="rect">
            <a:avLst/>
          </a:prstGeom>
        </p:spPr>
        <p:txBody>
          <a:bodyPr wrap="square">
            <a:spAutoFit/>
          </a:bodyPr>
          <a:lstStyle/>
          <a:p>
            <a:pPr lvl="0" algn="just" fontAlgn="base" hangingPunct="0">
              <a:lnSpc>
                <a:spcPct val="150000"/>
              </a:lnSpc>
              <a:spcAft>
                <a:spcPts val="0"/>
              </a:spcAft>
            </a:pP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①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方法</a:t>
            </a:r>
            <a:endParaRPr lang="en-US"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endParaRPr>
          </a:p>
          <a:p>
            <a:pPr algn="just" fontAlgn="base" hangingPunct="0">
              <a:lnSpc>
                <a:spcPct val="150000"/>
              </a:lnSpc>
              <a:spcAft>
                <a:spcPts val="0"/>
              </a:spcAft>
            </a:pP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問題</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・ニーズのある人・世帯の情報</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収集</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をどう進めていくか</a:t>
            </a:r>
            <a:endParaRPr lang="en-US"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endParaRPr>
          </a:p>
          <a:p>
            <a:pPr algn="just" fontAlgn="base" hangingPunct="0">
              <a:lnSpc>
                <a:spcPct val="150000"/>
              </a:lnSpc>
              <a:spcAft>
                <a:spcPts val="0"/>
              </a:spcAft>
            </a:pP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問題・ニーズのある人へどう接近するか</a:t>
            </a:r>
            <a:endParaRPr lang="en-US"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endParaRPr>
          </a:p>
          <a:p>
            <a:pPr algn="just" fontAlgn="base" hangingPunct="0">
              <a:lnSpc>
                <a:spcPct val="150000"/>
              </a:lnSpc>
              <a:spcAft>
                <a:spcPts val="0"/>
              </a:spcAft>
            </a:pPr>
            <a:r>
              <a:rPr lang="en-US"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②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多職種</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他</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機関連携の</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方法</a:t>
            </a:r>
            <a:r>
              <a:rPr lang="en-US"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fontAlgn="base" hangingPunct="0">
              <a:lnSpc>
                <a:spcPct val="150000"/>
              </a:lnSpc>
              <a:spcAft>
                <a:spcPts val="0"/>
              </a:spcAft>
            </a:pP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連携</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を行う自治体・事業主体・各供給主体</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間にお</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いて</a:t>
            </a:r>
            <a:r>
              <a:rPr lang="ja-JP" altLang="en-US" kern="0" dirty="0" smtClean="0">
                <a:solidFill>
                  <a:srgbClr val="FF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目標</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の</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共有化</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をどう図っていくか</a:t>
            </a:r>
            <a:endParaRPr lang="en-US"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endParaRPr>
          </a:p>
          <a:p>
            <a:pPr algn="just" fontAlgn="base" hangingPunct="0">
              <a:lnSpc>
                <a:spcPct val="150000"/>
              </a:lnSpc>
              <a:spcAft>
                <a:spcPts val="0"/>
              </a:spcAft>
            </a:pP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情報</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の共有化と</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プライバシ</a:t>
            </a:r>
            <a:r>
              <a:rPr lang="ja-JP" altLang="ja-JP" kern="0" dirty="0" smtClean="0">
                <a:latin typeface="Meiryo UI" panose="020B0604030504040204" pitchFamily="50" charset="-128"/>
                <a:ea typeface="Meiryo UI" panose="020B0604030504040204" pitchFamily="50" charset="-128"/>
                <a:cs typeface="ＭＳ 明朝" panose="02020609040205080304" pitchFamily="17" charset="-128"/>
              </a:rPr>
              <a:t>ー</a:t>
            </a:r>
            <a:r>
              <a:rPr lang="ja-JP" altLang="en-US" kern="0" dirty="0">
                <a:latin typeface="Meiryo UI" panose="020B0604030504040204" pitchFamily="50" charset="-128"/>
                <a:ea typeface="Meiryo UI" panose="020B0604030504040204" pitchFamily="50" charset="-128"/>
                <a:cs typeface="ＭＳ 明朝" panose="02020609040205080304" pitchFamily="17" charset="-128"/>
              </a:rPr>
              <a:t>に</a:t>
            </a:r>
            <a:r>
              <a:rPr lang="ja-JP" altLang="en-US" kern="0" dirty="0" smtClean="0">
                <a:latin typeface="Meiryo UI" panose="020B0604030504040204" pitchFamily="50" charset="-128"/>
                <a:ea typeface="Meiryo UI" panose="020B0604030504040204" pitchFamily="50" charset="-128"/>
                <a:cs typeface="ＭＳ 明朝" panose="02020609040205080304" pitchFamily="17" charset="-128"/>
              </a:rPr>
              <a:t>どの</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ように</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配慮</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したらよいか</a:t>
            </a:r>
            <a:r>
              <a:rPr lang="en-US"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個別</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支援と個人</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情報</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fontAlgn="base" hangingPunct="0">
              <a:lnSpc>
                <a:spcPct val="150000"/>
              </a:lnSpc>
              <a:spcAft>
                <a:spcPts val="0"/>
              </a:spcAft>
            </a:pP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他職種</a:t>
            </a:r>
            <a:r>
              <a:rPr lang="ja-JP" altLang="en-US"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他機関との</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連携</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をどのように図ったらよいか</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fontAlgn="base" hangingPunct="0">
              <a:lnSpc>
                <a:spcPct val="150000"/>
              </a:lnSpc>
              <a:spcAft>
                <a:spcPts val="0"/>
              </a:spcAft>
            </a:pP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③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支援</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体制上の</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課題</a:t>
            </a:r>
            <a:endParaRPr lang="en-US"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endParaRPr>
          </a:p>
          <a:p>
            <a:pPr algn="just" fontAlgn="base" hangingPunct="0">
              <a:lnSpc>
                <a:spcPct val="150000"/>
              </a:lnSpc>
              <a:spcAft>
                <a:spcPts val="0"/>
              </a:spcAft>
            </a:pP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問題・ニーズのある人・世帯に対する</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連携</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は支援効果や効率性を上げる側面があるが</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それを</a:t>
            </a:r>
            <a:endParaRPr lang="en-US"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endParaRPr>
          </a:p>
          <a:p>
            <a:pPr algn="just" fontAlgn="base" hangingPunct="0">
              <a:lnSpc>
                <a:spcPct val="150000"/>
              </a:lnSpc>
              <a:spcAft>
                <a:spcPts val="0"/>
              </a:spcAft>
            </a:pPr>
            <a:r>
              <a:rPr lang="ja-JP" altLang="en-US"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進めていく</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ためには、</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体制整備</a:t>
            </a:r>
            <a:r>
              <a:rPr lang="ja-JP" altLang="ja-JP"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ja-JP"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充実</a:t>
            </a:r>
            <a:r>
              <a:rPr lang="ja-JP" altLang="en-US"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をどのように図ったらよいか（人、組織、業務、財源、情報）</a:t>
            </a: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56340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609599"/>
            <a:ext cx="8596668" cy="1217095"/>
          </a:xfrm>
        </p:spPr>
        <p:txBody>
          <a:bodyPr/>
          <a:lstStyle/>
          <a:p>
            <a:r>
              <a:rPr kumimoji="1" lang="en-US" altLang="ja-JP" sz="3200" dirty="0" smtClean="0">
                <a:solidFill>
                  <a:srgbClr val="0066FF"/>
                </a:solidFill>
                <a:latin typeface="Meiryo UI" panose="020B0604030504040204" pitchFamily="50" charset="-128"/>
                <a:ea typeface="Meiryo UI" panose="020B0604030504040204" pitchFamily="50" charset="-128"/>
              </a:rPr>
              <a:t>Ⅳ.</a:t>
            </a:r>
            <a:r>
              <a:rPr kumimoji="1" lang="ja-JP" altLang="en-US" sz="3200" dirty="0" smtClean="0">
                <a:solidFill>
                  <a:srgbClr val="0066FF"/>
                </a:solidFill>
                <a:latin typeface="Meiryo UI" panose="020B0604030504040204" pitchFamily="50" charset="-128"/>
                <a:ea typeface="Meiryo UI" panose="020B0604030504040204" pitchFamily="50" charset="-128"/>
              </a:rPr>
              <a:t>「攻めの福祉」をどう進めているか</a:t>
            </a:r>
            <a:r>
              <a:rPr kumimoji="1" lang="en-US" altLang="ja-JP" sz="3200" dirty="0" smtClean="0">
                <a:solidFill>
                  <a:srgbClr val="0066FF"/>
                </a:solidFill>
                <a:latin typeface="Meiryo UI" panose="020B0604030504040204" pitchFamily="50" charset="-128"/>
                <a:ea typeface="Meiryo UI" panose="020B0604030504040204" pitchFamily="50" charset="-128"/>
              </a:rPr>
              <a:t/>
            </a:r>
            <a:br>
              <a:rPr kumimoji="1" lang="en-US" altLang="ja-JP" sz="3200" dirty="0" smtClean="0">
                <a:solidFill>
                  <a:srgbClr val="0066FF"/>
                </a:solidFill>
                <a:latin typeface="Meiryo UI" panose="020B0604030504040204" pitchFamily="50" charset="-128"/>
                <a:ea typeface="Meiryo UI" panose="020B0604030504040204" pitchFamily="50" charset="-128"/>
              </a:rPr>
            </a:br>
            <a:r>
              <a:rPr lang="ja-JP" altLang="en-US" sz="3200" dirty="0">
                <a:solidFill>
                  <a:srgbClr val="0066FF"/>
                </a:solidFill>
                <a:latin typeface="Meiryo UI" panose="020B0604030504040204" pitchFamily="50" charset="-128"/>
                <a:ea typeface="Meiryo UI" panose="020B0604030504040204" pitchFamily="50" charset="-128"/>
              </a:rPr>
              <a:t>　</a:t>
            </a:r>
            <a:r>
              <a:rPr lang="ja-JP" altLang="en-US" sz="3200" dirty="0" smtClean="0">
                <a:solidFill>
                  <a:srgbClr val="0066FF"/>
                </a:solidFill>
                <a:latin typeface="Meiryo UI" panose="020B0604030504040204" pitchFamily="50" charset="-128"/>
                <a:ea typeface="Meiryo UI" panose="020B0604030504040204" pitchFamily="50" charset="-128"/>
              </a:rPr>
              <a:t>　　　</a:t>
            </a:r>
            <a:r>
              <a:rPr lang="ja-JP" altLang="en-US" sz="2400" dirty="0" smtClean="0">
                <a:solidFill>
                  <a:srgbClr val="0066FF"/>
                </a:solidFill>
                <a:latin typeface="Meiryo UI" panose="020B0604030504040204" pitchFamily="50" charset="-128"/>
                <a:ea typeface="Meiryo UI" panose="020B0604030504040204" pitchFamily="50" charset="-128"/>
              </a:rPr>
              <a:t>－自治体社会福祉行政の実践から展望する</a:t>
            </a:r>
            <a:r>
              <a:rPr lang="en-US" altLang="ja-JP" sz="2400" dirty="0" smtClean="0">
                <a:solidFill>
                  <a:srgbClr val="0066FF"/>
                </a:solidFill>
                <a:latin typeface="Meiryo UI" panose="020B0604030504040204" pitchFamily="50" charset="-128"/>
                <a:ea typeface="Meiryo UI" panose="020B0604030504040204" pitchFamily="50" charset="-128"/>
              </a:rPr>
              <a:t>―</a:t>
            </a:r>
            <a:r>
              <a:rPr lang="ja-JP" altLang="en-US" sz="3200" dirty="0" smtClean="0">
                <a:solidFill>
                  <a:srgbClr val="0066FF"/>
                </a:solidFill>
                <a:latin typeface="Meiryo UI" panose="020B0604030504040204" pitchFamily="50" charset="-128"/>
                <a:ea typeface="Meiryo UI" panose="020B0604030504040204" pitchFamily="50" charset="-128"/>
              </a:rPr>
              <a:t>　</a:t>
            </a:r>
            <a:endParaRPr kumimoji="1" lang="ja-JP" altLang="en-US" sz="3200" dirty="0">
              <a:solidFill>
                <a:srgbClr val="0066FF"/>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テキスト ボックス 3"/>
          <p:cNvSpPr txBox="1"/>
          <p:nvPr/>
        </p:nvSpPr>
        <p:spPr>
          <a:xfrm>
            <a:off x="1400536" y="1826695"/>
            <a:ext cx="9086127" cy="3447098"/>
          </a:xfrm>
          <a:prstGeom prst="rect">
            <a:avLst/>
          </a:prstGeom>
          <a:noFill/>
        </p:spPr>
        <p:txBody>
          <a:bodyPr wrap="square" rtlCol="0">
            <a:spAutoFit/>
          </a:bodyPr>
          <a:lstStyle/>
          <a:p>
            <a:endParaRPr kumimoji="1" lang="en-US" altLang="ja-JP" sz="2000" dirty="0" smtClean="0"/>
          </a:p>
          <a:p>
            <a:endParaRPr kumimoji="1" lang="en-US" altLang="ja-JP" sz="2000" dirty="0"/>
          </a:p>
          <a:p>
            <a:r>
              <a:rPr kumimoji="1" lang="ja-JP" altLang="en-US" sz="2000" dirty="0" smtClean="0"/>
              <a:t>　１</a:t>
            </a:r>
            <a:r>
              <a:rPr kumimoji="1" lang="en-US" altLang="ja-JP" sz="2000" dirty="0" smtClean="0"/>
              <a:t>.</a:t>
            </a:r>
            <a:r>
              <a:rPr kumimoji="1" lang="ja-JP" altLang="en-US" sz="2000" dirty="0" smtClean="0"/>
              <a:t>座間市報告</a:t>
            </a:r>
            <a:endParaRPr kumimoji="1" lang="en-US" altLang="ja-JP" sz="2000" dirty="0" smtClean="0"/>
          </a:p>
          <a:p>
            <a:r>
              <a:rPr kumimoji="1" lang="ja-JP" altLang="en-US" sz="2000" dirty="0" smtClean="0"/>
              <a:t>　　　　　　　　　　　　　　　　　　　　林　星一（神奈川県座間市役所）</a:t>
            </a:r>
            <a:endParaRPr kumimoji="1" lang="en-US" altLang="ja-JP" sz="2000" dirty="0" smtClean="0"/>
          </a:p>
          <a:p>
            <a:endParaRPr kumimoji="1" lang="en-US" altLang="ja-JP" sz="2000" dirty="0"/>
          </a:p>
          <a:p>
            <a:r>
              <a:rPr kumimoji="1" lang="ja-JP" altLang="en-US" sz="2000" dirty="0" smtClean="0"/>
              <a:t>　２</a:t>
            </a:r>
            <a:r>
              <a:rPr kumimoji="1" lang="en-US" altLang="ja-JP" sz="2000" dirty="0" smtClean="0"/>
              <a:t>.</a:t>
            </a:r>
            <a:r>
              <a:rPr kumimoji="1" lang="ja-JP" altLang="en-US" sz="2000" dirty="0" smtClean="0"/>
              <a:t>港区報告</a:t>
            </a:r>
            <a:endParaRPr kumimoji="1" lang="en-US" altLang="ja-JP" sz="2000" dirty="0" smtClean="0"/>
          </a:p>
          <a:p>
            <a:r>
              <a:rPr kumimoji="1" lang="ja-JP" altLang="en-US" sz="2000" dirty="0"/>
              <a:t>　</a:t>
            </a:r>
            <a:r>
              <a:rPr kumimoji="1" lang="ja-JP" altLang="en-US" sz="2000" dirty="0" smtClean="0"/>
              <a:t>　　　　　　　　　　　　　　　　　　　藤田　智（東京都港区役所）</a:t>
            </a:r>
            <a:endParaRPr kumimoji="1" lang="en-US" altLang="ja-JP" sz="2000" dirty="0" smtClean="0"/>
          </a:p>
          <a:p>
            <a:endParaRPr kumimoji="1" lang="en-US" altLang="ja-JP" sz="2000" dirty="0"/>
          </a:p>
          <a:p>
            <a:r>
              <a:rPr kumimoji="1" lang="ja-JP" altLang="en-US" sz="2000" dirty="0" smtClean="0"/>
              <a:t>　３</a:t>
            </a:r>
            <a:r>
              <a:rPr kumimoji="1" lang="en-US" altLang="ja-JP" sz="2000" dirty="0" smtClean="0"/>
              <a:t>.</a:t>
            </a:r>
            <a:r>
              <a:rPr kumimoji="1" lang="ja-JP" altLang="en-US" sz="2000" dirty="0" smtClean="0"/>
              <a:t>伊賀市報告</a:t>
            </a:r>
            <a:endParaRPr kumimoji="1" lang="en-US" altLang="ja-JP" sz="2000" dirty="0" smtClean="0"/>
          </a:p>
          <a:p>
            <a:r>
              <a:rPr kumimoji="1" lang="ja-JP" altLang="en-US" sz="2000" dirty="0"/>
              <a:t>　</a:t>
            </a:r>
            <a:r>
              <a:rPr kumimoji="1" lang="ja-JP" altLang="en-US" sz="2000" dirty="0" smtClean="0"/>
              <a:t>　　　　　　　　　　　　　　　　　　　二階堂　樹（三重県伊賀市役所）</a:t>
            </a:r>
            <a:endParaRPr kumimoji="1" lang="en-US" altLang="ja-JP" sz="2000" dirty="0" smtClean="0"/>
          </a:p>
          <a:p>
            <a:endParaRPr kumimoji="1" lang="ja-JP" altLang="en-US" dirty="0"/>
          </a:p>
        </p:txBody>
      </p:sp>
      <p:sp>
        <p:nvSpPr>
          <p:cNvPr id="5" name="正方形/長方形 4"/>
          <p:cNvSpPr/>
          <p:nvPr/>
        </p:nvSpPr>
        <p:spPr>
          <a:xfrm>
            <a:off x="7711061" y="5200144"/>
            <a:ext cx="1782860" cy="369332"/>
          </a:xfrm>
          <a:prstGeom prst="rect">
            <a:avLst/>
          </a:prstGeom>
        </p:spPr>
        <p:txBody>
          <a:bodyPr wrap="none">
            <a:spAutoFit/>
          </a:bodyPr>
          <a:lstStyle/>
          <a:p>
            <a:pPr algn="just"/>
            <a:r>
              <a:rPr lang="ja-JP" altLang="en-US" dirty="0">
                <a:solidFill>
                  <a:schemeClr val="accent1">
                    <a:lumMod val="75000"/>
                  </a:schemeClr>
                </a:solidFill>
                <a:latin typeface="Meiryo UI" panose="020B0604030504040204" pitchFamily="50" charset="-128"/>
                <a:ea typeface="Meiryo UI" panose="020B0604030504040204" pitchFamily="50" charset="-128"/>
              </a:rPr>
              <a:t>・・・・・</a:t>
            </a:r>
            <a:r>
              <a:rPr lang="en-US" altLang="ja-JP" dirty="0">
                <a:solidFill>
                  <a:schemeClr val="accent1">
                    <a:lumMod val="75000"/>
                  </a:schemeClr>
                </a:solidFill>
                <a:latin typeface="Meiryo UI" panose="020B0604030504040204" pitchFamily="50" charset="-128"/>
                <a:ea typeface="Meiryo UI" panose="020B0604030504040204" pitchFamily="50" charset="-128"/>
              </a:rPr>
              <a:t>&lt;</a:t>
            </a:r>
            <a:r>
              <a:rPr lang="ja-JP" altLang="en-US" dirty="0" smtClean="0">
                <a:solidFill>
                  <a:schemeClr val="accent1">
                    <a:lumMod val="75000"/>
                  </a:schemeClr>
                </a:solidFill>
                <a:latin typeface="Meiryo UI" panose="020B0604030504040204" pitchFamily="50" charset="-128"/>
                <a:ea typeface="Meiryo UI" panose="020B0604030504040204" pitchFamily="50" charset="-128"/>
              </a:rPr>
              <a:t>資料</a:t>
            </a:r>
            <a:r>
              <a:rPr lang="en-US" altLang="ja-JP" dirty="0" smtClean="0">
                <a:solidFill>
                  <a:schemeClr val="accent1">
                    <a:lumMod val="75000"/>
                  </a:schemeClr>
                </a:solidFill>
                <a:latin typeface="Meiryo UI" panose="020B0604030504040204" pitchFamily="50" charset="-128"/>
                <a:ea typeface="Meiryo UI" panose="020B0604030504040204" pitchFamily="50" charset="-128"/>
              </a:rPr>
              <a:t>4</a:t>
            </a:r>
            <a:r>
              <a:rPr lang="ja-JP" altLang="en-US" dirty="0" smtClean="0">
                <a:solidFill>
                  <a:schemeClr val="accent1">
                    <a:lumMod val="75000"/>
                  </a:schemeClr>
                </a:solidFill>
                <a:latin typeface="Meiryo UI" panose="020B0604030504040204" pitchFamily="50" charset="-128"/>
                <a:ea typeface="Meiryo UI" panose="020B0604030504040204" pitchFamily="50" charset="-128"/>
              </a:rPr>
              <a:t>＞</a:t>
            </a:r>
            <a:endParaRPr lang="en-US" altLang="ja-JP" dirty="0">
              <a:solidFill>
                <a:schemeClr val="accent1">
                  <a:lumMod val="7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9287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1400" dirty="0">
                <a:solidFill>
                  <a:schemeClr val="accent2">
                    <a:lumMod val="50000"/>
                  </a:schemeClr>
                </a:solidFill>
              </a:rPr>
              <a:t>　　　　　　　　　</a:t>
            </a:r>
            <a:endParaRPr kumimoji="1" lang="ja-JP" altLang="en-US" sz="1400" dirty="0">
              <a:solidFill>
                <a:schemeClr val="accent2">
                  <a:lumMod val="50000"/>
                </a:schemeClr>
              </a:solidFill>
            </a:endParaRPr>
          </a:p>
        </p:txBody>
      </p:sp>
      <p:sp>
        <p:nvSpPr>
          <p:cNvPr id="7" name="テキスト ボックス 6"/>
          <p:cNvSpPr txBox="1"/>
          <p:nvPr/>
        </p:nvSpPr>
        <p:spPr>
          <a:xfrm>
            <a:off x="1688772" y="610942"/>
            <a:ext cx="3122579" cy="307777"/>
          </a:xfrm>
          <a:prstGeom prst="rect">
            <a:avLst/>
          </a:prstGeom>
          <a:noFill/>
        </p:spPr>
        <p:txBody>
          <a:bodyPr wrap="square" rtlCol="0">
            <a:spAutoFit/>
          </a:bodyPr>
          <a:lstStyle/>
          <a:p>
            <a:r>
              <a:rPr kumimoji="1" lang="ja-JP" altLang="en-US" sz="1400" b="1" dirty="0">
                <a:solidFill>
                  <a:schemeClr val="accent2">
                    <a:lumMod val="50000"/>
                  </a:schemeClr>
                </a:solidFill>
              </a:rPr>
              <a:t>　現代社会と生活問題の態様</a:t>
            </a:r>
          </a:p>
        </p:txBody>
      </p:sp>
      <p:sp>
        <p:nvSpPr>
          <p:cNvPr id="10" name="正方形/長方形 9"/>
          <p:cNvSpPr/>
          <p:nvPr/>
        </p:nvSpPr>
        <p:spPr>
          <a:xfrm>
            <a:off x="1479936" y="6217384"/>
            <a:ext cx="7824827" cy="400110"/>
          </a:xfrm>
          <a:prstGeom prst="rect">
            <a:avLst/>
          </a:prstGeom>
        </p:spPr>
        <p:txBody>
          <a:bodyPr wrap="square">
            <a:spAutoFit/>
          </a:bodyPr>
          <a:lstStyle/>
          <a:p>
            <a:pPr lvl="0" defTabSz="914400" eaLnBrk="0" fontAlgn="base" hangingPunct="0">
              <a:spcBef>
                <a:spcPct val="0"/>
              </a:spcBef>
              <a:spcAft>
                <a:spcPct val="0"/>
              </a:spcAft>
            </a:pPr>
            <a:r>
              <a:rPr lang="ja-JP" altLang="en-US" sz="1000" dirty="0" smtClean="0">
                <a:solidFill>
                  <a:schemeClr val="accent2">
                    <a:lumMod val="50000"/>
                  </a:schemeClr>
                </a:solidFill>
                <a:latin typeface="Arial" panose="020B0604020202020204" pitchFamily="34" charset="0"/>
              </a:rPr>
              <a:t>（出典：宮本みち子編著</a:t>
            </a:r>
            <a:r>
              <a:rPr lang="en-US" altLang="ja-JP" sz="1000" dirty="0" smtClean="0">
                <a:solidFill>
                  <a:schemeClr val="accent2">
                    <a:lumMod val="50000"/>
                  </a:schemeClr>
                </a:solidFill>
                <a:latin typeface="Arial" panose="020B0604020202020204" pitchFamily="34" charset="0"/>
              </a:rPr>
              <a:t>『</a:t>
            </a:r>
            <a:r>
              <a:rPr lang="ja-JP" altLang="en-US" sz="1000" dirty="0" smtClean="0">
                <a:solidFill>
                  <a:schemeClr val="accent2">
                    <a:lumMod val="50000"/>
                  </a:schemeClr>
                </a:solidFill>
                <a:latin typeface="Arial" panose="020B0604020202020204" pitchFamily="34" charset="0"/>
              </a:rPr>
              <a:t>人口減少社会のライフスタイル</a:t>
            </a:r>
            <a:r>
              <a:rPr lang="en-US" altLang="ja-JP" sz="1000" dirty="0" smtClean="0">
                <a:solidFill>
                  <a:schemeClr val="accent2">
                    <a:lumMod val="50000"/>
                  </a:schemeClr>
                </a:solidFill>
                <a:latin typeface="Arial" panose="020B0604020202020204" pitchFamily="34" charset="0"/>
              </a:rPr>
              <a:t>』</a:t>
            </a:r>
            <a:r>
              <a:rPr lang="ja-JP" altLang="en-US" sz="1000" dirty="0" smtClean="0">
                <a:solidFill>
                  <a:schemeClr val="accent2">
                    <a:lumMod val="50000"/>
                  </a:schemeClr>
                </a:solidFill>
                <a:latin typeface="Arial" panose="020B0604020202020204" pitchFamily="34" charset="0"/>
              </a:rPr>
              <a:t>岡部卓「第３章　変わる生活の質・生活の価値」，放送大学教育振興会，</a:t>
            </a:r>
            <a:r>
              <a:rPr lang="en-US" altLang="ja-JP" sz="1000" dirty="0" smtClean="0">
                <a:solidFill>
                  <a:schemeClr val="accent2">
                    <a:lumMod val="50000"/>
                  </a:schemeClr>
                </a:solidFill>
                <a:latin typeface="Arial" panose="020B0604020202020204" pitchFamily="34" charset="0"/>
              </a:rPr>
              <a:t>2011</a:t>
            </a:r>
            <a:r>
              <a:rPr lang="ja-JP" altLang="en-US" sz="1000" dirty="0" smtClean="0">
                <a:solidFill>
                  <a:schemeClr val="accent2">
                    <a:lumMod val="50000"/>
                  </a:schemeClr>
                </a:solidFill>
                <a:latin typeface="Arial" panose="020B0604020202020204" pitchFamily="34" charset="0"/>
              </a:rPr>
              <a:t>年，</a:t>
            </a:r>
            <a:r>
              <a:rPr lang="en-US" altLang="ja-JP" sz="1000" dirty="0" smtClean="0">
                <a:solidFill>
                  <a:schemeClr val="accent2">
                    <a:lumMod val="50000"/>
                  </a:schemeClr>
                </a:solidFill>
                <a:latin typeface="Arial" panose="020B0604020202020204" pitchFamily="34" charset="0"/>
              </a:rPr>
              <a:t>249</a:t>
            </a:r>
            <a:r>
              <a:rPr lang="ja-JP" altLang="en-US" sz="1000" dirty="0" smtClean="0">
                <a:solidFill>
                  <a:schemeClr val="accent2">
                    <a:lumMod val="50000"/>
                  </a:schemeClr>
                </a:solidFill>
                <a:latin typeface="Arial" panose="020B0604020202020204" pitchFamily="34" charset="0"/>
              </a:rPr>
              <a:t>ページ図</a:t>
            </a:r>
            <a:r>
              <a:rPr lang="en-US" altLang="ja-JP" sz="1000" dirty="0" smtClean="0">
                <a:solidFill>
                  <a:schemeClr val="accent2">
                    <a:lumMod val="50000"/>
                  </a:schemeClr>
                </a:solidFill>
                <a:latin typeface="Arial" panose="020B0604020202020204" pitchFamily="34" charset="0"/>
              </a:rPr>
              <a:t>13-</a:t>
            </a:r>
            <a:r>
              <a:rPr lang="ja-JP" altLang="en-US" sz="1000" dirty="0" smtClean="0">
                <a:solidFill>
                  <a:schemeClr val="accent2">
                    <a:lumMod val="50000"/>
                  </a:schemeClr>
                </a:solidFill>
                <a:latin typeface="Arial" panose="020B0604020202020204" pitchFamily="34" charset="0"/>
              </a:rPr>
              <a:t>２を</a:t>
            </a:r>
            <a:r>
              <a:rPr lang="ja-JP" altLang="en-US" sz="1000" dirty="0">
                <a:solidFill>
                  <a:schemeClr val="accent2">
                    <a:lumMod val="50000"/>
                  </a:schemeClr>
                </a:solidFill>
                <a:latin typeface="Arial" panose="020B0604020202020204" pitchFamily="34" charset="0"/>
              </a:rPr>
              <a:t>もと</a:t>
            </a:r>
            <a:r>
              <a:rPr lang="ja-JP" altLang="en-US" sz="1000" dirty="0" smtClean="0">
                <a:solidFill>
                  <a:schemeClr val="accent2">
                    <a:lumMod val="50000"/>
                  </a:schemeClr>
                </a:solidFill>
                <a:latin typeface="Arial" panose="020B0604020202020204" pitchFamily="34" charset="0"/>
              </a:rPr>
              <a:t>に作成）</a:t>
            </a:r>
            <a:endParaRPr lang="en-US" altLang="ja-JP" sz="1000" dirty="0">
              <a:solidFill>
                <a:schemeClr val="accent2">
                  <a:lumMod val="50000"/>
                </a:schemeClr>
              </a:solidFill>
              <a:latin typeface="Century" panose="02040604050505020304" pitchFamily="18" charset="0"/>
              <a:ea typeface="ＭＳ 明朝" panose="02020609040205080304" pitchFamily="17" charset="-128"/>
              <a:cs typeface="ＭＳ 明朝" panose="02020609040205080304" pitchFamily="17" charset="-128"/>
            </a:endParaRPr>
          </a:p>
        </p:txBody>
      </p:sp>
      <p:sp>
        <p:nvSpPr>
          <p:cNvPr id="5" name="スライド番号プレースホルダー 4"/>
          <p:cNvSpPr>
            <a:spLocks noGrp="1"/>
          </p:cNvSpPr>
          <p:nvPr>
            <p:ph type="sldNum" sz="quarter" idx="12"/>
          </p:nvPr>
        </p:nvSpPr>
        <p:spPr/>
        <p:txBody>
          <a:bodyPr/>
          <a:lstStyle/>
          <a:p>
            <a:fld id="{519954A3-9DFD-4C44-94BA-B95130A3BA1C}" type="slidenum">
              <a:rPr lang="en-US" smtClean="0"/>
              <a:t>13</a:t>
            </a:fld>
            <a:endParaRPr lang="en-US" dirty="0"/>
          </a:p>
        </p:txBody>
      </p:sp>
      <p:sp>
        <p:nvSpPr>
          <p:cNvPr id="3" name="テキスト ボックス 2"/>
          <p:cNvSpPr txBox="1"/>
          <p:nvPr/>
        </p:nvSpPr>
        <p:spPr>
          <a:xfrm>
            <a:off x="1139438" y="284010"/>
            <a:ext cx="1562583" cy="307777"/>
          </a:xfrm>
          <a:prstGeom prst="rect">
            <a:avLst/>
          </a:prstGeom>
          <a:noFill/>
        </p:spPr>
        <p:txBody>
          <a:bodyPr wrap="square" rtlCol="0">
            <a:spAutoFit/>
          </a:bodyPr>
          <a:lstStyle/>
          <a:p>
            <a:r>
              <a:rPr kumimoji="1" lang="ja-JP" altLang="en-US" sz="1400" b="1" dirty="0" smtClean="0">
                <a:solidFill>
                  <a:srgbClr val="0066FF"/>
                </a:solidFill>
                <a:latin typeface="ＭＳ ゴシック" panose="020B0609070205080204" pitchFamily="49" charset="-128"/>
                <a:ea typeface="ＭＳ ゴシック" panose="020B0609070205080204" pitchFamily="49" charset="-128"/>
              </a:rPr>
              <a:t>＜資料</a:t>
            </a:r>
            <a:r>
              <a:rPr kumimoji="1" lang="en-US" altLang="ja-JP" sz="1400" b="1" dirty="0">
                <a:solidFill>
                  <a:srgbClr val="0066FF"/>
                </a:solidFill>
                <a:latin typeface="ＭＳ ゴシック" panose="020B0609070205080204" pitchFamily="49" charset="-128"/>
                <a:ea typeface="ＭＳ ゴシック" panose="020B0609070205080204" pitchFamily="49" charset="-128"/>
              </a:rPr>
              <a:t>1</a:t>
            </a:r>
            <a:r>
              <a:rPr kumimoji="1" lang="ja-JP" altLang="en-US" sz="1400" b="1" dirty="0" smtClean="0">
                <a:solidFill>
                  <a:srgbClr val="0066FF"/>
                </a:solidFill>
                <a:latin typeface="ＭＳ ゴシック" panose="020B0609070205080204" pitchFamily="49" charset="-128"/>
                <a:ea typeface="ＭＳ ゴシック" panose="020B0609070205080204" pitchFamily="49" charset="-128"/>
              </a:rPr>
              <a:t>＞</a:t>
            </a:r>
            <a:endParaRPr kumimoji="1" lang="ja-JP" altLang="en-US" sz="1400" b="1" dirty="0">
              <a:solidFill>
                <a:srgbClr val="0066FF"/>
              </a:solidFill>
              <a:latin typeface="ＭＳ ゴシック" panose="020B0609070205080204" pitchFamily="49" charset="-128"/>
              <a:ea typeface="ＭＳ ゴシック" panose="020B0609070205080204" pitchFamily="49" charset="-128"/>
            </a:endParaRPr>
          </a:p>
        </p:txBody>
      </p:sp>
      <p:pic>
        <p:nvPicPr>
          <p:cNvPr id="11" name="コンテンツ プレースホルダー 10"/>
          <p:cNvPicPr>
            <a:picLocks noGrp="1" noChangeAspect="1"/>
          </p:cNvPicPr>
          <p:nvPr>
            <p:ph idx="1"/>
          </p:nvPr>
        </p:nvPicPr>
        <p:blipFill>
          <a:blip r:embed="rId2"/>
          <a:stretch>
            <a:fillRect/>
          </a:stretch>
        </p:blipFill>
        <p:spPr>
          <a:xfrm>
            <a:off x="1479936" y="815054"/>
            <a:ext cx="6991463" cy="3620086"/>
          </a:xfrm>
          <a:prstGeom prst="rect">
            <a:avLst/>
          </a:prstGeom>
        </p:spPr>
      </p:pic>
      <p:pic>
        <p:nvPicPr>
          <p:cNvPr id="16" name="図 15"/>
          <p:cNvPicPr>
            <a:picLocks noChangeAspect="1"/>
          </p:cNvPicPr>
          <p:nvPr/>
        </p:nvPicPr>
        <p:blipFill>
          <a:blip r:embed="rId3"/>
          <a:stretch>
            <a:fillRect/>
          </a:stretch>
        </p:blipFill>
        <p:spPr>
          <a:xfrm>
            <a:off x="2566276" y="4464339"/>
            <a:ext cx="4818782" cy="1587975"/>
          </a:xfrm>
          <a:prstGeom prst="rect">
            <a:avLst/>
          </a:prstGeom>
        </p:spPr>
      </p:pic>
    </p:spTree>
    <p:extLst>
      <p:ext uri="{BB962C8B-B14F-4D97-AF65-F5344CB8AC3E}">
        <p14:creationId xmlns:p14="http://schemas.microsoft.com/office/powerpoint/2010/main" val="26646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20456" y="1585609"/>
            <a:ext cx="9086126" cy="4325613"/>
          </a:xfrm>
        </p:spPr>
        <p:txBody>
          <a:bodyPr/>
          <a:lstStyle/>
          <a:p>
            <a:pPr marL="0" indent="0">
              <a:buNone/>
            </a:pPr>
            <a:r>
              <a:rPr lang="ja-JP" altLang="en-US" sz="2000" b="1" dirty="0" smtClean="0">
                <a:solidFill>
                  <a:schemeClr val="accent2">
                    <a:lumMod val="50000"/>
                  </a:schemeClr>
                </a:solidFill>
                <a:latin typeface="Meiryo UI" panose="020B0604030504040204" pitchFamily="50" charset="-128"/>
                <a:ea typeface="Meiryo UI" panose="020B0604030504040204" pitchFamily="50" charset="-128"/>
              </a:rPr>
              <a:t>（１）</a:t>
            </a:r>
            <a:r>
              <a:rPr lang="ja-JP" altLang="ja-JP" sz="2000" b="1" dirty="0">
                <a:solidFill>
                  <a:schemeClr val="accent2">
                    <a:lumMod val="50000"/>
                  </a:schemeClr>
                </a:solidFill>
                <a:latin typeface="Meiryo UI" panose="020B0604030504040204" pitchFamily="50" charset="-128"/>
                <a:ea typeface="Meiryo UI" panose="020B0604030504040204" pitchFamily="50" charset="-128"/>
              </a:rPr>
              <a:t>　私たちの社会はどのような方向へ進もうとしているか</a:t>
            </a:r>
            <a:endParaRPr lang="en-US" altLang="ja-JP" sz="2000" b="1" dirty="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150000"/>
              </a:lnSpc>
              <a:buNone/>
            </a:pPr>
            <a:r>
              <a:rPr lang="ja-JP" altLang="ja-JP" dirty="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社会</a:t>
            </a:r>
            <a:r>
              <a:rPr lang="ja-JP" altLang="ja-JP" dirty="0">
                <a:solidFill>
                  <a:schemeClr val="accent2">
                    <a:lumMod val="50000"/>
                  </a:schemeClr>
                </a:solidFill>
                <a:latin typeface="Meiryo UI" panose="020B0604030504040204" pitchFamily="50" charset="-128"/>
                <a:ea typeface="Meiryo UI" panose="020B0604030504040204" pitchFamily="50" charset="-128"/>
              </a:rPr>
              <a:t>の諸変化</a:t>
            </a:r>
          </a:p>
          <a:p>
            <a:pPr marL="0" indent="0">
              <a:lnSpc>
                <a:spcPct val="150000"/>
              </a:lnSpc>
              <a:buNone/>
            </a:pPr>
            <a:r>
              <a:rPr lang="ja-JP" altLang="ja-JP" dirty="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人口</a:t>
            </a:r>
            <a:r>
              <a:rPr lang="ja-JP" altLang="ja-JP" dirty="0">
                <a:solidFill>
                  <a:schemeClr val="accent2">
                    <a:lumMod val="50000"/>
                  </a:schemeClr>
                </a:solidFill>
                <a:latin typeface="Meiryo UI" panose="020B0604030504040204" pitchFamily="50" charset="-128"/>
                <a:ea typeface="Meiryo UI" panose="020B0604030504040204" pitchFamily="50" charset="-128"/>
              </a:rPr>
              <a:t>の</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変化</a:t>
            </a:r>
            <a:r>
              <a:rPr lang="en-US" altLang="ja-JP"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少子化</a:t>
            </a:r>
            <a:r>
              <a:rPr lang="ja-JP" altLang="ja-JP" dirty="0">
                <a:solidFill>
                  <a:schemeClr val="accent2">
                    <a:lumMod val="50000"/>
                  </a:schemeClr>
                </a:solidFill>
                <a:latin typeface="Meiryo UI" panose="020B0604030504040204" pitchFamily="50" charset="-128"/>
                <a:ea typeface="Meiryo UI" panose="020B0604030504040204" pitchFamily="50" charset="-128"/>
              </a:rPr>
              <a:t>、高齢化、人口減少社会</a:t>
            </a:r>
          </a:p>
          <a:p>
            <a:pPr marL="0" indent="0">
              <a:lnSpc>
                <a:spcPct val="150000"/>
              </a:lnSpc>
              <a:buNone/>
            </a:pPr>
            <a:r>
              <a:rPr lang="ja-JP" altLang="ja-JP" dirty="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家族</a:t>
            </a:r>
            <a:r>
              <a:rPr lang="ja-JP" altLang="ja-JP" dirty="0">
                <a:solidFill>
                  <a:schemeClr val="accent2">
                    <a:lumMod val="50000"/>
                  </a:schemeClr>
                </a:solidFill>
                <a:latin typeface="Meiryo UI" panose="020B0604030504040204" pitchFamily="50" charset="-128"/>
                <a:ea typeface="Meiryo UI" panose="020B0604030504040204" pitchFamily="50" charset="-128"/>
              </a:rPr>
              <a:t>の</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変化</a:t>
            </a:r>
            <a:r>
              <a:rPr lang="en-US" altLang="ja-JP"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小家族化</a:t>
            </a:r>
            <a:r>
              <a:rPr lang="ja-JP" altLang="ja-JP" dirty="0">
                <a:solidFill>
                  <a:schemeClr val="accent2">
                    <a:lumMod val="50000"/>
                  </a:schemeClr>
                </a:solidFill>
                <a:latin typeface="Meiryo UI" panose="020B0604030504040204" pitchFamily="50" charset="-128"/>
                <a:ea typeface="Meiryo UI" panose="020B0604030504040204" pitchFamily="50" charset="-128"/>
              </a:rPr>
              <a:t>、単身者化</a:t>
            </a:r>
          </a:p>
          <a:p>
            <a:pPr marL="0" indent="0">
              <a:lnSpc>
                <a:spcPct val="150000"/>
              </a:lnSpc>
              <a:buNone/>
            </a:pPr>
            <a:r>
              <a:rPr lang="ja-JP" altLang="ja-JP" dirty="0">
                <a:solidFill>
                  <a:schemeClr val="accent2">
                    <a:lumMod val="50000"/>
                  </a:schemeClr>
                </a:solidFill>
                <a:latin typeface="Meiryo UI" panose="020B0604030504040204" pitchFamily="50" charset="-128"/>
                <a:ea typeface="Meiryo UI" panose="020B0604030504040204" pitchFamily="50" charset="-128"/>
              </a:rPr>
              <a:t>　　</a:t>
            </a:r>
            <a:r>
              <a:rPr lang="en-US" altLang="ja-JP"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地域</a:t>
            </a:r>
            <a:r>
              <a:rPr lang="ja-JP" altLang="ja-JP" dirty="0">
                <a:solidFill>
                  <a:schemeClr val="accent2">
                    <a:lumMod val="50000"/>
                  </a:schemeClr>
                </a:solidFill>
                <a:latin typeface="Meiryo UI" panose="020B0604030504040204" pitchFamily="50" charset="-128"/>
                <a:ea typeface="Meiryo UI" panose="020B0604030504040204" pitchFamily="50" charset="-128"/>
              </a:rPr>
              <a:t>の</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変化</a:t>
            </a:r>
            <a:r>
              <a:rPr lang="en-US" altLang="ja-JP"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帰属</a:t>
            </a:r>
            <a:r>
              <a:rPr lang="ja-JP" altLang="ja-JP" dirty="0">
                <a:solidFill>
                  <a:schemeClr val="accent2">
                    <a:lumMod val="50000"/>
                  </a:schemeClr>
                </a:solidFill>
                <a:latin typeface="Meiryo UI" panose="020B0604030504040204" pitchFamily="50" charset="-128"/>
                <a:ea typeface="Meiryo UI" panose="020B0604030504040204" pitchFamily="50" charset="-128"/>
              </a:rPr>
              <a:t>意識の低下、集団性・共同性・関係性の希薄化</a:t>
            </a:r>
          </a:p>
          <a:p>
            <a:pPr marL="0" indent="0">
              <a:lnSpc>
                <a:spcPct val="150000"/>
              </a:lnSpc>
              <a:buNone/>
            </a:pPr>
            <a:r>
              <a:rPr lang="ja-JP" altLang="ja-JP" dirty="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経済</a:t>
            </a:r>
            <a:r>
              <a:rPr lang="ja-JP" altLang="ja-JP" dirty="0">
                <a:solidFill>
                  <a:schemeClr val="accent2">
                    <a:lumMod val="50000"/>
                  </a:schemeClr>
                </a:solidFill>
                <a:latin typeface="Meiryo UI" panose="020B0604030504040204" pitchFamily="50" charset="-128"/>
                <a:ea typeface="Meiryo UI" panose="020B0604030504040204" pitchFamily="50" charset="-128"/>
              </a:rPr>
              <a:t>の</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変化</a:t>
            </a:r>
            <a:r>
              <a:rPr lang="en-US" altLang="ja-JP"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低成長</a:t>
            </a:r>
            <a:r>
              <a:rPr lang="ja-JP" altLang="ja-JP" dirty="0">
                <a:solidFill>
                  <a:schemeClr val="accent2">
                    <a:lumMod val="50000"/>
                  </a:schemeClr>
                </a:solidFill>
                <a:latin typeface="Meiryo UI" panose="020B0604030504040204" pitchFamily="50" charset="-128"/>
                <a:ea typeface="Meiryo UI" panose="020B0604030504040204" pitchFamily="50" charset="-128"/>
              </a:rPr>
              <a:t>、国際化</a:t>
            </a:r>
          </a:p>
          <a:p>
            <a:pPr marL="0" indent="0">
              <a:lnSpc>
                <a:spcPct val="150000"/>
              </a:lnSpc>
              <a:buNone/>
            </a:pPr>
            <a:r>
              <a:rPr lang="ja-JP" altLang="ja-JP" dirty="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そ</a:t>
            </a:r>
            <a:r>
              <a:rPr lang="ja-JP" altLang="en-US" dirty="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の</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他</a:t>
            </a:r>
            <a:r>
              <a:rPr lang="ja-JP" altLang="en-US" dirty="0" smtClean="0">
                <a:solidFill>
                  <a:schemeClr val="accent2">
                    <a:lumMod val="50000"/>
                  </a:schemeClr>
                </a:solidFill>
                <a:latin typeface="Meiryo UI" panose="020B0604030504040204" pitchFamily="50" charset="-128"/>
                <a:ea typeface="Meiryo UI" panose="020B0604030504040204" pitchFamily="50" charset="-128"/>
              </a:rPr>
              <a:t>　－ </a:t>
            </a:r>
            <a:r>
              <a:rPr lang="ja-JP" altLang="ja-JP" dirty="0" smtClean="0">
                <a:solidFill>
                  <a:schemeClr val="accent2">
                    <a:lumMod val="50000"/>
                  </a:schemeClr>
                </a:solidFill>
                <a:latin typeface="Meiryo UI" panose="020B0604030504040204" pitchFamily="50" charset="-128"/>
                <a:ea typeface="Meiryo UI" panose="020B0604030504040204" pitchFamily="50" charset="-128"/>
              </a:rPr>
              <a:t>情報化</a:t>
            </a:r>
            <a:r>
              <a:rPr lang="ja-JP" altLang="ja-JP" dirty="0">
                <a:solidFill>
                  <a:schemeClr val="accent2">
                    <a:lumMod val="50000"/>
                  </a:schemeClr>
                </a:solidFill>
                <a:latin typeface="Meiryo UI" panose="020B0604030504040204" pitchFamily="50" charset="-128"/>
                <a:ea typeface="Meiryo UI" panose="020B0604030504040204" pitchFamily="50" charset="-128"/>
              </a:rPr>
              <a:t>の進展、環境との調和など</a:t>
            </a:r>
            <a:endParaRPr lang="ja-JP" altLang="en-US" dirty="0">
              <a:solidFill>
                <a:schemeClr val="accent2">
                  <a:lumMod val="50000"/>
                </a:schemeClr>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519954A3-9DFD-4C44-94BA-B95130A3BA1C}" type="slidenum">
              <a:rPr lang="en-US" smtClean="0"/>
              <a:t>14</a:t>
            </a:fld>
            <a:endParaRPr lang="en-US" dirty="0"/>
          </a:p>
        </p:txBody>
      </p:sp>
      <p:sp>
        <p:nvSpPr>
          <p:cNvPr id="4" name="正方形/長方形 3"/>
          <p:cNvSpPr/>
          <p:nvPr/>
        </p:nvSpPr>
        <p:spPr>
          <a:xfrm>
            <a:off x="1279217" y="663179"/>
            <a:ext cx="1465466" cy="369332"/>
          </a:xfrm>
          <a:prstGeom prst="rect">
            <a:avLst/>
          </a:prstGeom>
        </p:spPr>
        <p:txBody>
          <a:bodyPr wrap="none">
            <a:spAutoFit/>
          </a:bodyPr>
          <a:lstStyle/>
          <a:p>
            <a:r>
              <a:rPr kumimoji="1" lang="ja-JP" altLang="en-US" b="1" dirty="0">
                <a:solidFill>
                  <a:srgbClr val="0066FF"/>
                </a:solidFill>
                <a:latin typeface="ＭＳ ゴシック" panose="020B0609070205080204" pitchFamily="49" charset="-128"/>
                <a:ea typeface="ＭＳ ゴシック" panose="020B0609070205080204" pitchFamily="49" charset="-128"/>
              </a:rPr>
              <a:t>＜</a:t>
            </a:r>
            <a:r>
              <a:rPr kumimoji="1" lang="ja-JP" altLang="en-US" b="1" dirty="0" smtClean="0">
                <a:solidFill>
                  <a:srgbClr val="0066FF"/>
                </a:solidFill>
                <a:latin typeface="ＭＳ ゴシック" panose="020B0609070205080204" pitchFamily="49" charset="-128"/>
                <a:ea typeface="ＭＳ ゴシック" panose="020B0609070205080204" pitchFamily="49" charset="-128"/>
              </a:rPr>
              <a:t>資料</a:t>
            </a:r>
            <a:r>
              <a:rPr kumimoji="1" lang="en-US" altLang="ja-JP" b="1" dirty="0">
                <a:solidFill>
                  <a:srgbClr val="0066FF"/>
                </a:solidFill>
                <a:latin typeface="ＭＳ ゴシック" panose="020B0609070205080204" pitchFamily="49" charset="-128"/>
                <a:ea typeface="ＭＳ ゴシック" panose="020B0609070205080204" pitchFamily="49" charset="-128"/>
              </a:rPr>
              <a:t>2-1</a:t>
            </a:r>
            <a:r>
              <a:rPr kumimoji="1" lang="ja-JP" altLang="en-US" b="1" dirty="0" smtClean="0">
                <a:solidFill>
                  <a:srgbClr val="0066FF"/>
                </a:solidFill>
                <a:latin typeface="ＭＳ ゴシック" panose="020B0609070205080204" pitchFamily="49" charset="-128"/>
                <a:ea typeface="ＭＳ ゴシック" panose="020B0609070205080204" pitchFamily="49" charset="-128"/>
              </a:rPr>
              <a:t>＞</a:t>
            </a:r>
            <a:endParaRPr kumimoji="1" lang="ja-JP" altLang="en-US" b="1" dirty="0">
              <a:solidFill>
                <a:srgbClr val="0066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07372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B6690A20-BDB2-4929-A3BA-770397598875}"/>
              </a:ext>
            </a:extLst>
          </p:cNvPr>
          <p:cNvSpPr/>
          <p:nvPr/>
        </p:nvSpPr>
        <p:spPr>
          <a:xfrm>
            <a:off x="914400" y="1027194"/>
            <a:ext cx="9722733" cy="5207682"/>
          </a:xfrm>
          <a:prstGeom prst="roundRect">
            <a:avLst>
              <a:gd name="adj" fmla="val 0"/>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600"/>
              </a:lnSpc>
            </a:pPr>
            <a:r>
              <a:rPr kumimoji="1" lang="ja-JP" altLang="en-US" sz="1600" b="1" u="sng" dirty="0" smtClean="0">
                <a:solidFill>
                  <a:schemeClr val="tx1"/>
                </a:solidFill>
                <a:latin typeface="Meiryo UI" panose="020B0604030504040204" pitchFamily="50" charset="-128"/>
                <a:ea typeface="Meiryo UI" panose="020B0604030504040204" pitchFamily="50" charset="-128"/>
              </a:rPr>
              <a:t>現代社会の諸変化と生活</a:t>
            </a:r>
            <a:r>
              <a:rPr kumimoji="1" lang="ja-JP" altLang="en-US" sz="1600" b="1" u="sng" dirty="0">
                <a:solidFill>
                  <a:schemeClr val="tx1"/>
                </a:solidFill>
                <a:latin typeface="Meiryo UI" panose="020B0604030504040204" pitchFamily="50" charset="-128"/>
                <a:ea typeface="Meiryo UI" panose="020B0604030504040204" pitchFamily="50" charset="-128"/>
              </a:rPr>
              <a:t>課題</a:t>
            </a:r>
            <a:endParaRPr kumimoji="1" lang="en-US" altLang="ja-JP" sz="1600" b="1" u="sng" dirty="0">
              <a:solidFill>
                <a:schemeClr val="tx1"/>
              </a:solidFill>
              <a:latin typeface="Meiryo UI" panose="020B0604030504040204" pitchFamily="50" charset="-128"/>
              <a:ea typeface="Meiryo UI" panose="020B0604030504040204" pitchFamily="50" charset="-128"/>
            </a:endParaRPr>
          </a:p>
          <a:p>
            <a:pPr>
              <a:lnSpc>
                <a:spcPts val="2300"/>
              </a:lnSpc>
            </a:pPr>
            <a:r>
              <a:rPr kumimoji="1" lang="ja-JP" altLang="en-US" sz="1600" dirty="0">
                <a:solidFill>
                  <a:schemeClr val="tx1"/>
                </a:solidFill>
                <a:latin typeface="Meiryo UI" panose="020B0604030504040204" pitchFamily="50" charset="-128"/>
                <a:ea typeface="Meiryo UI" panose="020B0604030504040204" pitchFamily="50" charset="-128"/>
              </a:rPr>
              <a:t>　さて、近年の社会福祉の対象とする生活課題（福祉課題）は、経済・社会の情勢の諸変化により</a:t>
            </a:r>
            <a:r>
              <a:rPr kumimoji="1" lang="ja-JP" altLang="en-US" sz="1600" dirty="0" smtClean="0">
                <a:solidFill>
                  <a:schemeClr val="tx1"/>
                </a:solidFill>
                <a:latin typeface="Meiryo UI" panose="020B0604030504040204" pitchFamily="50" charset="-128"/>
                <a:ea typeface="Meiryo UI" panose="020B0604030504040204" pitchFamily="50" charset="-128"/>
              </a:rPr>
              <a:t>、大きく</a:t>
            </a:r>
            <a:r>
              <a:rPr kumimoji="1" lang="ja-JP" altLang="en-US" sz="1600" dirty="0">
                <a:solidFill>
                  <a:schemeClr val="tx1"/>
                </a:solidFill>
                <a:latin typeface="Meiryo UI" panose="020B0604030504040204" pitchFamily="50" charset="-128"/>
                <a:ea typeface="Meiryo UI" panose="020B0604030504040204" pitchFamily="50" charset="-128"/>
              </a:rPr>
              <a:t>変容している。</a:t>
            </a:r>
          </a:p>
          <a:p>
            <a:pPr>
              <a:lnSpc>
                <a:spcPts val="2300"/>
              </a:lnSpc>
            </a:pPr>
            <a:r>
              <a:rPr kumimoji="1" lang="ja-JP" altLang="en-US" sz="1600" dirty="0">
                <a:solidFill>
                  <a:schemeClr val="tx1"/>
                </a:solidFill>
                <a:latin typeface="Meiryo UI" panose="020B0604030504040204" pitchFamily="50" charset="-128"/>
                <a:ea typeface="Meiryo UI" panose="020B0604030504040204" pitchFamily="50" charset="-128"/>
              </a:rPr>
              <a:t>　その一つは、少子高齢化・核家族化・都市化・産業化の進展、扶養・連帯意識の変容などである。これらは、家族や地域等で担われてきた育児や介護等を社会で支える福祉課題として登場させている。少子高齢化対策に代表される介護や育児の必要（ニーズ）に対しサービス資源をどのように提供していくかを求める国民的課題となり、介護保険制度の改善・充実が常に行われるとともに、地域包括ケアシステムの強化が謳われるようになった。また児童に関しては、保育所の充実と子育て支援の事業を目指して、子ども子育て支援制度が創設された。</a:t>
            </a:r>
          </a:p>
          <a:p>
            <a:pPr>
              <a:lnSpc>
                <a:spcPts val="2300"/>
              </a:lnSpc>
            </a:pPr>
            <a:r>
              <a:rPr kumimoji="1" lang="ja-JP" altLang="en-US" sz="1600" dirty="0">
                <a:solidFill>
                  <a:schemeClr val="tx1"/>
                </a:solidFill>
                <a:latin typeface="Meiryo UI" panose="020B0604030504040204" pitchFamily="50" charset="-128"/>
                <a:ea typeface="Meiryo UI" panose="020B0604030504040204" pitchFamily="50" charset="-128"/>
              </a:rPr>
              <a:t>　二つ目には、経済環境の変化である。これらは、雇用・失業問題とそれに連なる貧困・低所得者問題といて社会問題化している。非正規に代表される稼働層の貧困（ﾜｰｷﾝｸﾞﾌﾟｱ）や都市問題としてのホームレス</a:t>
            </a:r>
            <a:r>
              <a:rPr kumimoji="1" lang="ja-JP" altLang="en-US" sz="1600" dirty="0" smtClean="0">
                <a:solidFill>
                  <a:schemeClr val="tx1"/>
                </a:solidFill>
                <a:latin typeface="Meiryo UI" panose="020B0604030504040204" pitchFamily="50" charset="-128"/>
                <a:ea typeface="Meiryo UI" panose="020B0604030504040204" pitchFamily="50" charset="-128"/>
              </a:rPr>
              <a:t>などで</a:t>
            </a:r>
            <a:r>
              <a:rPr kumimoji="1" lang="ja-JP" altLang="en-US" sz="1600" dirty="0">
                <a:solidFill>
                  <a:schemeClr val="tx1"/>
                </a:solidFill>
                <a:latin typeface="Meiryo UI" panose="020B0604030504040204" pitchFamily="50" charset="-128"/>
                <a:ea typeface="Meiryo UI" panose="020B0604030504040204" pitchFamily="50" charset="-128"/>
              </a:rPr>
              <a:t>ある。生活困窮者の増大によって生活保護受給者が増加したことにより、低所得者対策としての生活困窮者（主として低所得者）対策が必須であるとされ、新たに生活困窮者自立支援法が制定された。</a:t>
            </a:r>
          </a:p>
          <a:p>
            <a:pPr>
              <a:lnSpc>
                <a:spcPts val="2300"/>
              </a:lnSpc>
            </a:pPr>
            <a:r>
              <a:rPr kumimoji="1" lang="ja-JP" altLang="en-US" sz="1600" dirty="0">
                <a:solidFill>
                  <a:schemeClr val="tx1"/>
                </a:solidFill>
                <a:latin typeface="Meiryo UI" panose="020B0604030504040204" pitchFamily="50" charset="-128"/>
                <a:ea typeface="Meiryo UI" panose="020B0604030504040204" pitchFamily="50" charset="-128"/>
              </a:rPr>
              <a:t>　三つ目には、これまで注目されてこなかった諸問題が新たな価値・理念の浸透による福祉課題となっている。すなわち、差異や多様性、当事者性を積極的に認めるノーマライゼーションや社会的包摂、エンパワメント等の考え方は、障がい、性差や、年齢、家族のあり方等に新たな視座を提示している。その結果、例えば、これまで問題として取り上げられてこなかった障がい・性差や年齢に基づく差別、</a:t>
            </a:r>
            <a:r>
              <a:rPr kumimoji="1" lang="en-US" altLang="ja-JP" sz="1600" dirty="0">
                <a:solidFill>
                  <a:schemeClr val="tx1"/>
                </a:solidFill>
                <a:latin typeface="Meiryo UI" panose="020B0604030504040204" pitchFamily="50" charset="-128"/>
                <a:ea typeface="Meiryo UI" panose="020B0604030504040204" pitchFamily="50" charset="-128"/>
              </a:rPr>
              <a:t>DV</a:t>
            </a:r>
            <a:r>
              <a:rPr kumimoji="1" lang="ja-JP" altLang="en-US" sz="1600" dirty="0">
                <a:solidFill>
                  <a:schemeClr val="tx1"/>
                </a:solidFill>
                <a:latin typeface="Meiryo UI" panose="020B0604030504040204" pitchFamily="50" charset="-128"/>
                <a:ea typeface="Meiryo UI" panose="020B0604030504040204" pitchFamily="50" charset="-128"/>
              </a:rPr>
              <a:t>、児童虐待・ひきこもりなど</a:t>
            </a:r>
            <a:r>
              <a:rPr kumimoji="1" lang="ja-JP" altLang="en-US" sz="1600" dirty="0" smtClean="0">
                <a:solidFill>
                  <a:schemeClr val="tx1"/>
                </a:solidFill>
                <a:latin typeface="Meiryo UI" panose="020B0604030504040204" pitchFamily="50" charset="-128"/>
                <a:ea typeface="Meiryo UI" panose="020B0604030504040204" pitchFamily="50" charset="-128"/>
              </a:rPr>
              <a:t>の家庭や地域・職場の</a:t>
            </a:r>
            <a:r>
              <a:rPr kumimoji="1" lang="ja-JP" altLang="en-US" sz="1600" dirty="0">
                <a:solidFill>
                  <a:schemeClr val="tx1"/>
                </a:solidFill>
                <a:latin typeface="Meiryo UI" panose="020B0604030504040204" pitchFamily="50" charset="-128"/>
                <a:ea typeface="Meiryo UI" panose="020B0604030504040204" pitchFamily="50" charset="-128"/>
              </a:rPr>
              <a:t>問題に、社会福祉が目を向ける契機となっている。児童虐待法</a:t>
            </a:r>
            <a:r>
              <a:rPr kumimoji="1" lang="ja-JP" altLang="en-US" sz="1600" dirty="0" smtClean="0">
                <a:solidFill>
                  <a:schemeClr val="tx1"/>
                </a:solidFill>
                <a:latin typeface="Meiryo UI" panose="020B0604030504040204" pitchFamily="50" charset="-128"/>
                <a:ea typeface="Meiryo UI" panose="020B0604030504040204" pitchFamily="50" charset="-128"/>
              </a:rPr>
              <a:t>をはじめ</a:t>
            </a:r>
            <a:r>
              <a:rPr kumimoji="1" lang="ja-JP" altLang="en-US" sz="1600" dirty="0">
                <a:solidFill>
                  <a:schemeClr val="tx1"/>
                </a:solidFill>
                <a:latin typeface="Meiryo UI" panose="020B0604030504040204" pitchFamily="50" charset="-128"/>
                <a:ea typeface="Meiryo UI" panose="020B0604030504040204" pitchFamily="50" charset="-128"/>
              </a:rPr>
              <a:t>障害者・高齢者等の虐待に対応</a:t>
            </a:r>
            <a:r>
              <a:rPr kumimoji="1" lang="ja-JP" altLang="en-US" sz="1600" dirty="0" smtClean="0">
                <a:solidFill>
                  <a:schemeClr val="tx1"/>
                </a:solidFill>
                <a:latin typeface="Meiryo UI" panose="020B0604030504040204" pitchFamily="50" charset="-128"/>
                <a:ea typeface="Meiryo UI" panose="020B0604030504040204" pitchFamily="50" charset="-128"/>
              </a:rPr>
              <a:t>する</a:t>
            </a:r>
            <a:r>
              <a:rPr kumimoji="1" lang="ja-JP" altLang="en-US" sz="1600" dirty="0">
                <a:solidFill>
                  <a:schemeClr val="tx1"/>
                </a:solidFill>
                <a:latin typeface="Meiryo UI" panose="020B0604030504040204" pitchFamily="50" charset="-128"/>
                <a:ea typeface="Meiryo UI" panose="020B0604030504040204" pitchFamily="50" charset="-128"/>
              </a:rPr>
              <a:t>法律</a:t>
            </a:r>
            <a:r>
              <a:rPr kumimoji="1" lang="ja-JP" altLang="en-US" sz="1600" dirty="0" smtClean="0">
                <a:solidFill>
                  <a:schemeClr val="tx1"/>
                </a:solidFill>
                <a:latin typeface="Meiryo UI" panose="020B0604030504040204" pitchFamily="50" charset="-128"/>
                <a:ea typeface="Meiryo UI" panose="020B0604030504040204" pitchFamily="50" charset="-128"/>
              </a:rPr>
              <a:t>が</a:t>
            </a:r>
            <a:r>
              <a:rPr kumimoji="1" lang="ja-JP" altLang="en-US" sz="1600" dirty="0">
                <a:solidFill>
                  <a:schemeClr val="tx1"/>
                </a:solidFill>
                <a:latin typeface="Meiryo UI" panose="020B0604030504040204" pitchFamily="50" charset="-128"/>
                <a:ea typeface="Meiryo UI" panose="020B0604030504040204" pitchFamily="50" charset="-128"/>
              </a:rPr>
              <a:t>制定されている</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519954A3-9DFD-4C44-94BA-B95130A3BA1C}" type="slidenum">
              <a:rPr lang="en-US" smtClean="0"/>
              <a:t>15</a:t>
            </a:fld>
            <a:endParaRPr lang="en-US" dirty="0"/>
          </a:p>
        </p:txBody>
      </p:sp>
      <p:sp>
        <p:nvSpPr>
          <p:cNvPr id="5" name="正方形/長方形 4"/>
          <p:cNvSpPr/>
          <p:nvPr/>
        </p:nvSpPr>
        <p:spPr>
          <a:xfrm>
            <a:off x="804433" y="513710"/>
            <a:ext cx="1465466" cy="369332"/>
          </a:xfrm>
          <a:prstGeom prst="rect">
            <a:avLst/>
          </a:prstGeom>
        </p:spPr>
        <p:txBody>
          <a:bodyPr wrap="none">
            <a:spAutoFit/>
          </a:bodyPr>
          <a:lstStyle/>
          <a:p>
            <a:r>
              <a:rPr kumimoji="1" lang="ja-JP" altLang="en-US" b="1" dirty="0">
                <a:solidFill>
                  <a:srgbClr val="0066FF"/>
                </a:solidFill>
                <a:latin typeface="ＭＳ ゴシック" panose="020B0609070205080204" pitchFamily="49" charset="-128"/>
                <a:ea typeface="ＭＳ ゴシック" panose="020B0609070205080204" pitchFamily="49" charset="-128"/>
              </a:rPr>
              <a:t>＜</a:t>
            </a:r>
            <a:r>
              <a:rPr kumimoji="1" lang="ja-JP" altLang="en-US" b="1" dirty="0" smtClean="0">
                <a:solidFill>
                  <a:srgbClr val="0066FF"/>
                </a:solidFill>
                <a:latin typeface="ＭＳ ゴシック" panose="020B0609070205080204" pitchFamily="49" charset="-128"/>
                <a:ea typeface="ＭＳ ゴシック" panose="020B0609070205080204" pitchFamily="49" charset="-128"/>
              </a:rPr>
              <a:t>資料</a:t>
            </a:r>
            <a:r>
              <a:rPr kumimoji="1" lang="en-US" altLang="ja-JP" b="1" dirty="0">
                <a:solidFill>
                  <a:srgbClr val="0066FF"/>
                </a:solidFill>
                <a:latin typeface="ＭＳ ゴシック" panose="020B0609070205080204" pitchFamily="49" charset="-128"/>
                <a:ea typeface="ＭＳ ゴシック" panose="020B0609070205080204" pitchFamily="49" charset="-128"/>
              </a:rPr>
              <a:t>2-2</a:t>
            </a:r>
            <a:r>
              <a:rPr kumimoji="1" lang="ja-JP" altLang="en-US" b="1" dirty="0" smtClean="0">
                <a:solidFill>
                  <a:srgbClr val="0066FF"/>
                </a:solidFill>
                <a:latin typeface="ＭＳ ゴシック" panose="020B0609070205080204" pitchFamily="49" charset="-128"/>
                <a:ea typeface="ＭＳ ゴシック" panose="020B0609070205080204" pitchFamily="49" charset="-128"/>
              </a:rPr>
              <a:t>＞</a:t>
            </a:r>
            <a:endParaRPr kumimoji="1" lang="ja-JP" altLang="en-US" b="1" dirty="0">
              <a:solidFill>
                <a:srgbClr val="0066FF"/>
              </a:solidFill>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624254" y="6278939"/>
            <a:ext cx="10295792" cy="276999"/>
          </a:xfrm>
          <a:prstGeom prst="rect">
            <a:avLst/>
          </a:prstGeom>
        </p:spPr>
        <p:txBody>
          <a:bodyPr wrap="square">
            <a:spAutoFit/>
          </a:bodyPr>
          <a:lstStyle/>
          <a:p>
            <a:pPr lvl="0" algn="ctr" defTabSz="914400" eaLnBrk="0" fontAlgn="base" hangingPunct="0">
              <a:spcBef>
                <a:spcPct val="0"/>
              </a:spcBef>
              <a:spcAft>
                <a:spcPct val="0"/>
              </a:spcAft>
            </a:pPr>
            <a:r>
              <a:rPr lang="ja-JP" altLang="en-US" sz="1200" dirty="0" smtClean="0">
                <a:solidFill>
                  <a:schemeClr val="accent2">
                    <a:lumMod val="50000"/>
                  </a:schemeClr>
                </a:solidFill>
                <a:latin typeface="Arial" panose="020B0604020202020204" pitchFamily="34" charset="0"/>
              </a:rPr>
              <a:t>（</a:t>
            </a:r>
            <a:r>
              <a:rPr lang="ja-JP" altLang="en-US" sz="1200" dirty="0">
                <a:solidFill>
                  <a:schemeClr val="accent2">
                    <a:lumMod val="50000"/>
                  </a:schemeClr>
                </a:solidFill>
                <a:latin typeface="Arial" panose="020B0604020202020204" pitchFamily="34" charset="0"/>
              </a:rPr>
              <a:t>参考文献</a:t>
            </a:r>
            <a:r>
              <a:rPr lang="ja-JP" altLang="en-US" sz="1200" dirty="0" smtClean="0">
                <a:solidFill>
                  <a:schemeClr val="accent2">
                    <a:lumMod val="50000"/>
                  </a:schemeClr>
                </a:solidFill>
                <a:latin typeface="Arial" panose="020B0604020202020204" pitchFamily="34" charset="0"/>
              </a:rPr>
              <a:t>：岡部卓「つながりを求める社会」</a:t>
            </a:r>
            <a:r>
              <a:rPr lang="en-US" altLang="ja-JP" sz="1200" dirty="0" smtClean="0">
                <a:solidFill>
                  <a:schemeClr val="accent2">
                    <a:lumMod val="50000"/>
                  </a:schemeClr>
                </a:solidFill>
                <a:latin typeface="Arial" panose="020B0604020202020204" pitchFamily="34" charset="0"/>
              </a:rPr>
              <a:t>『</a:t>
            </a:r>
            <a:r>
              <a:rPr lang="ja-JP" altLang="en-US" sz="1200" dirty="0" smtClean="0">
                <a:solidFill>
                  <a:schemeClr val="accent2">
                    <a:lumMod val="50000"/>
                  </a:schemeClr>
                </a:solidFill>
                <a:latin typeface="Arial" panose="020B0604020202020204" pitchFamily="34" charset="0"/>
              </a:rPr>
              <a:t>住民行政の窓</a:t>
            </a:r>
            <a:r>
              <a:rPr lang="en-US" altLang="ja-JP" sz="1200" dirty="0" smtClean="0">
                <a:solidFill>
                  <a:schemeClr val="accent2">
                    <a:lumMod val="50000"/>
                  </a:schemeClr>
                </a:solidFill>
                <a:latin typeface="Arial" panose="020B0604020202020204" pitchFamily="34" charset="0"/>
              </a:rPr>
              <a:t>』</a:t>
            </a:r>
            <a:r>
              <a:rPr lang="ja-JP" altLang="en-US" sz="1200" dirty="0" smtClean="0">
                <a:solidFill>
                  <a:schemeClr val="accent2">
                    <a:lumMod val="50000"/>
                  </a:schemeClr>
                </a:solidFill>
                <a:latin typeface="Arial" panose="020B0604020202020204" pitchFamily="34" charset="0"/>
              </a:rPr>
              <a:t>平成</a:t>
            </a:r>
            <a:r>
              <a:rPr lang="en-US" altLang="ja-JP" sz="1200" dirty="0" smtClean="0">
                <a:solidFill>
                  <a:schemeClr val="accent2">
                    <a:lumMod val="50000"/>
                  </a:schemeClr>
                </a:solidFill>
                <a:latin typeface="Arial" panose="020B0604020202020204" pitchFamily="34" charset="0"/>
              </a:rPr>
              <a:t>26</a:t>
            </a:r>
            <a:r>
              <a:rPr lang="ja-JP" altLang="en-US" sz="1200" dirty="0" smtClean="0">
                <a:solidFill>
                  <a:schemeClr val="accent2">
                    <a:lumMod val="50000"/>
                  </a:schemeClr>
                </a:solidFill>
                <a:latin typeface="Arial" panose="020B0604020202020204" pitchFamily="34" charset="0"/>
              </a:rPr>
              <a:t>年</a:t>
            </a:r>
            <a:r>
              <a:rPr lang="ja-JP" altLang="en-US" sz="1200" dirty="0">
                <a:solidFill>
                  <a:schemeClr val="accent2">
                    <a:lumMod val="50000"/>
                  </a:schemeClr>
                </a:solidFill>
                <a:latin typeface="Arial" panose="020B0604020202020204" pitchFamily="34" charset="0"/>
              </a:rPr>
              <a:t>６</a:t>
            </a:r>
            <a:r>
              <a:rPr lang="ja-JP" altLang="en-US" sz="1200" dirty="0" smtClean="0">
                <a:solidFill>
                  <a:schemeClr val="accent2">
                    <a:lumMod val="50000"/>
                  </a:schemeClr>
                </a:solidFill>
                <a:latin typeface="Arial" panose="020B0604020202020204" pitchFamily="34" charset="0"/>
              </a:rPr>
              <a:t>月号（通巻</a:t>
            </a:r>
            <a:r>
              <a:rPr lang="en-US" altLang="ja-JP" sz="1200" dirty="0" smtClean="0">
                <a:solidFill>
                  <a:schemeClr val="accent2">
                    <a:lumMod val="50000"/>
                  </a:schemeClr>
                </a:solidFill>
                <a:latin typeface="Arial" panose="020B0604020202020204" pitchFamily="34" charset="0"/>
              </a:rPr>
              <a:t>403</a:t>
            </a:r>
            <a:r>
              <a:rPr lang="ja-JP" altLang="en-US" sz="1200" dirty="0" smtClean="0">
                <a:solidFill>
                  <a:schemeClr val="accent2">
                    <a:lumMod val="50000"/>
                  </a:schemeClr>
                </a:solidFill>
                <a:latin typeface="Arial" panose="020B0604020202020204" pitchFamily="34" charset="0"/>
              </a:rPr>
              <a:t>号），日本加除出版株式会社，</a:t>
            </a:r>
            <a:r>
              <a:rPr lang="en-US" altLang="ja-JP" sz="1200" dirty="0" smtClean="0">
                <a:solidFill>
                  <a:schemeClr val="accent2">
                    <a:lumMod val="50000"/>
                  </a:schemeClr>
                </a:solidFill>
                <a:latin typeface="Arial" panose="020B0604020202020204" pitchFamily="34" charset="0"/>
              </a:rPr>
              <a:t>2014</a:t>
            </a:r>
            <a:r>
              <a:rPr lang="ja-JP" altLang="en-US" sz="1200" dirty="0" smtClean="0">
                <a:solidFill>
                  <a:schemeClr val="accent2">
                    <a:lumMod val="50000"/>
                  </a:schemeClr>
                </a:solidFill>
                <a:latin typeface="Arial" panose="020B0604020202020204" pitchFamily="34" charset="0"/>
              </a:rPr>
              <a:t>年，</a:t>
            </a:r>
            <a:r>
              <a:rPr lang="ja-JP" altLang="en-US" sz="1200" dirty="0">
                <a:solidFill>
                  <a:schemeClr val="accent2">
                    <a:lumMod val="50000"/>
                  </a:schemeClr>
                </a:solidFill>
                <a:latin typeface="Arial" panose="020B0604020202020204" pitchFamily="34" charset="0"/>
              </a:rPr>
              <a:t>２</a:t>
            </a:r>
            <a:r>
              <a:rPr lang="ja-JP" altLang="en-US" sz="1200" dirty="0" smtClean="0">
                <a:solidFill>
                  <a:schemeClr val="accent2">
                    <a:lumMod val="50000"/>
                  </a:schemeClr>
                </a:solidFill>
                <a:latin typeface="Arial" panose="020B0604020202020204" pitchFamily="34" charset="0"/>
              </a:rPr>
              <a:t>～９ページ）</a:t>
            </a:r>
            <a:endParaRPr lang="en-US" altLang="ja-JP" sz="1200" dirty="0">
              <a:solidFill>
                <a:schemeClr val="accent2">
                  <a:lumMod val="50000"/>
                </a:schemeClr>
              </a:solidFill>
              <a:latin typeface="Century" panose="02040604050505020304" pitchFamily="18" charset="0"/>
              <a:ea typeface="ＭＳ 明朝" panose="02020609040205080304" pitchFamily="17" charset="-128"/>
              <a:cs typeface="ＭＳ 明朝" panose="02020609040205080304" pitchFamily="17" charset="-128"/>
            </a:endParaRPr>
          </a:p>
        </p:txBody>
      </p:sp>
    </p:spTree>
    <p:extLst>
      <p:ext uri="{BB962C8B-B14F-4D97-AF65-F5344CB8AC3E}">
        <p14:creationId xmlns:p14="http://schemas.microsoft.com/office/powerpoint/2010/main" val="2536362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23955" y="816411"/>
            <a:ext cx="8915400" cy="5418465"/>
          </a:xfrm>
        </p:spPr>
        <p:txBody>
          <a:bodyPr>
            <a:normAutofit fontScale="92500" lnSpcReduction="10000"/>
          </a:bodyPr>
          <a:lstStyle/>
          <a:p>
            <a:pPr marL="0" indent="0">
              <a:buNone/>
            </a:pPr>
            <a:r>
              <a:rPr lang="ja-JP" altLang="ja-JP" sz="2400" b="1" dirty="0" smtClean="0">
                <a:solidFill>
                  <a:schemeClr val="accent2">
                    <a:lumMod val="50000"/>
                  </a:schemeClr>
                </a:solidFill>
                <a:latin typeface="+mj-ea"/>
                <a:ea typeface="+mj-ea"/>
              </a:rPr>
              <a:t>社会</a:t>
            </a:r>
            <a:r>
              <a:rPr lang="ja-JP" altLang="ja-JP" sz="2400" b="1" dirty="0">
                <a:solidFill>
                  <a:schemeClr val="accent2">
                    <a:lumMod val="50000"/>
                  </a:schemeClr>
                </a:solidFill>
                <a:latin typeface="+mj-ea"/>
                <a:ea typeface="+mj-ea"/>
              </a:rPr>
              <a:t>保障をどうとらえるか</a:t>
            </a:r>
          </a:p>
          <a:p>
            <a:pPr marL="0" indent="0">
              <a:lnSpc>
                <a:spcPct val="150000"/>
              </a:lnSpc>
              <a:buNone/>
            </a:pPr>
            <a:r>
              <a:rPr lang="ja-JP" altLang="ja-JP" dirty="0">
                <a:solidFill>
                  <a:schemeClr val="accent2">
                    <a:lumMod val="50000"/>
                  </a:schemeClr>
                </a:solidFill>
              </a:rPr>
              <a:t>　</a:t>
            </a:r>
            <a:r>
              <a:rPr lang="ja-JP" altLang="en-US" dirty="0" smtClean="0">
                <a:solidFill>
                  <a:schemeClr val="accent2">
                    <a:lumMod val="50000"/>
                  </a:schemeClr>
                </a:solidFill>
              </a:rPr>
              <a:t>・ </a:t>
            </a:r>
            <a:r>
              <a:rPr lang="ja-JP" altLang="ja-JP" dirty="0" smtClean="0">
                <a:solidFill>
                  <a:schemeClr val="accent2">
                    <a:lumMod val="50000"/>
                  </a:schemeClr>
                </a:solidFill>
              </a:rPr>
              <a:t>社会</a:t>
            </a:r>
            <a:r>
              <a:rPr lang="ja-JP" altLang="ja-JP" dirty="0">
                <a:solidFill>
                  <a:schemeClr val="accent2">
                    <a:lumMod val="50000"/>
                  </a:schemeClr>
                </a:solidFill>
              </a:rPr>
              <a:t>保障は、国家が国民・住民を対象に生活保障する制度的仕組み</a:t>
            </a:r>
          </a:p>
          <a:p>
            <a:pPr marL="0" indent="0">
              <a:lnSpc>
                <a:spcPct val="150000"/>
              </a:lnSpc>
              <a:buNone/>
            </a:pPr>
            <a:r>
              <a:rPr lang="ja-JP" altLang="ja-JP" dirty="0">
                <a:solidFill>
                  <a:schemeClr val="accent2">
                    <a:lumMod val="50000"/>
                  </a:schemeClr>
                </a:solidFill>
              </a:rPr>
              <a:t>　</a:t>
            </a:r>
            <a:r>
              <a:rPr lang="ja-JP" altLang="en-US" dirty="0">
                <a:solidFill>
                  <a:schemeClr val="accent2">
                    <a:lumMod val="50000"/>
                  </a:schemeClr>
                </a:solidFill>
              </a:rPr>
              <a:t>　</a:t>
            </a:r>
            <a:r>
              <a:rPr lang="ja-JP" altLang="ja-JP" dirty="0">
                <a:solidFill>
                  <a:schemeClr val="accent2">
                    <a:lumMod val="50000"/>
                  </a:schemeClr>
                </a:solidFill>
              </a:rPr>
              <a:t>　</a:t>
            </a:r>
            <a:r>
              <a:rPr lang="ja-JP" altLang="en-US" dirty="0">
                <a:solidFill>
                  <a:schemeClr val="accent2">
                    <a:lumMod val="50000"/>
                  </a:schemeClr>
                </a:solidFill>
              </a:rPr>
              <a:t>　　</a:t>
            </a:r>
            <a:r>
              <a:rPr lang="ja-JP" altLang="ja-JP" dirty="0">
                <a:solidFill>
                  <a:schemeClr val="accent2">
                    <a:lumMod val="50000"/>
                  </a:schemeClr>
                </a:solidFill>
              </a:rPr>
              <a:t>「貧困からの解放」から「健やかで安心できる生活」へ</a:t>
            </a:r>
          </a:p>
          <a:p>
            <a:pPr marL="0" indent="0">
              <a:buNone/>
            </a:pPr>
            <a:r>
              <a:rPr lang="ja-JP" altLang="ja-JP" dirty="0">
                <a:solidFill>
                  <a:schemeClr val="accent2">
                    <a:lumMod val="50000"/>
                  </a:schemeClr>
                </a:solidFill>
              </a:rPr>
              <a:t>　</a:t>
            </a:r>
            <a:endParaRPr lang="en-US" altLang="ja-JP" dirty="0">
              <a:solidFill>
                <a:schemeClr val="accent2">
                  <a:lumMod val="50000"/>
                </a:schemeClr>
              </a:solidFill>
            </a:endParaRPr>
          </a:p>
          <a:p>
            <a:pPr marL="0" indent="0">
              <a:buNone/>
            </a:pPr>
            <a:r>
              <a:rPr lang="ja-JP" altLang="en-US" dirty="0">
                <a:solidFill>
                  <a:schemeClr val="accent2">
                    <a:lumMod val="50000"/>
                  </a:schemeClr>
                </a:solidFill>
              </a:rPr>
              <a:t>　</a:t>
            </a:r>
            <a:r>
              <a:rPr lang="ja-JP" altLang="en-US" dirty="0" smtClean="0">
                <a:solidFill>
                  <a:schemeClr val="accent2">
                    <a:lumMod val="50000"/>
                  </a:schemeClr>
                </a:solidFill>
              </a:rPr>
              <a:t>・ </a:t>
            </a:r>
            <a:r>
              <a:rPr lang="ja-JP" altLang="ja-JP" dirty="0" smtClean="0">
                <a:solidFill>
                  <a:schemeClr val="accent2">
                    <a:lumMod val="50000"/>
                  </a:schemeClr>
                </a:solidFill>
              </a:rPr>
              <a:t>所得</a:t>
            </a:r>
            <a:r>
              <a:rPr lang="ja-JP" altLang="ja-JP" dirty="0">
                <a:solidFill>
                  <a:schemeClr val="accent2">
                    <a:lumMod val="50000"/>
                  </a:schemeClr>
                </a:solidFill>
              </a:rPr>
              <a:t>階層と社会保障</a:t>
            </a:r>
          </a:p>
          <a:p>
            <a:pPr marL="0" indent="0">
              <a:lnSpc>
                <a:spcPct val="160000"/>
              </a:lnSpc>
              <a:buNone/>
            </a:pPr>
            <a:r>
              <a:rPr lang="ja-JP" altLang="ja-JP" dirty="0">
                <a:solidFill>
                  <a:schemeClr val="accent2">
                    <a:lumMod val="50000"/>
                  </a:schemeClr>
                </a:solidFill>
              </a:rPr>
              <a:t>　</a:t>
            </a:r>
            <a:r>
              <a:rPr lang="ja-JP" altLang="en-US" dirty="0">
                <a:solidFill>
                  <a:schemeClr val="accent2">
                    <a:lumMod val="50000"/>
                  </a:schemeClr>
                </a:solidFill>
              </a:rPr>
              <a:t>　</a:t>
            </a:r>
            <a:r>
              <a:rPr lang="ja-JP" altLang="ja-JP" dirty="0">
                <a:solidFill>
                  <a:schemeClr val="accent2">
                    <a:lumMod val="50000"/>
                  </a:schemeClr>
                </a:solidFill>
              </a:rPr>
              <a:t>　</a:t>
            </a:r>
            <a:r>
              <a:rPr lang="ja-JP" altLang="en-US" dirty="0" smtClean="0">
                <a:solidFill>
                  <a:schemeClr val="accent2">
                    <a:lumMod val="50000"/>
                  </a:schemeClr>
                </a:solidFill>
              </a:rPr>
              <a:t>－</a:t>
            </a:r>
            <a:r>
              <a:rPr lang="en-US" altLang="ja-JP" dirty="0" smtClean="0">
                <a:solidFill>
                  <a:schemeClr val="accent2">
                    <a:lumMod val="50000"/>
                  </a:schemeClr>
                </a:solidFill>
              </a:rPr>
              <a:t> </a:t>
            </a:r>
            <a:r>
              <a:rPr lang="ja-JP" altLang="ja-JP" dirty="0" smtClean="0">
                <a:solidFill>
                  <a:schemeClr val="accent2">
                    <a:lumMod val="50000"/>
                  </a:schemeClr>
                </a:solidFill>
              </a:rPr>
              <a:t>前提</a:t>
            </a:r>
            <a:r>
              <a:rPr lang="ja-JP" altLang="ja-JP" dirty="0">
                <a:solidFill>
                  <a:schemeClr val="accent2">
                    <a:lumMod val="50000"/>
                  </a:schemeClr>
                </a:solidFill>
              </a:rPr>
              <a:t>としての雇用対策・住宅対策</a:t>
            </a:r>
          </a:p>
          <a:p>
            <a:pPr marL="0" indent="0">
              <a:lnSpc>
                <a:spcPct val="160000"/>
              </a:lnSpc>
              <a:buNone/>
            </a:pPr>
            <a:r>
              <a:rPr lang="ja-JP" altLang="ja-JP" dirty="0">
                <a:solidFill>
                  <a:schemeClr val="accent2">
                    <a:lumMod val="50000"/>
                  </a:schemeClr>
                </a:solidFill>
              </a:rPr>
              <a:t>　　</a:t>
            </a:r>
            <a:r>
              <a:rPr lang="ja-JP" altLang="en-US" dirty="0">
                <a:solidFill>
                  <a:schemeClr val="accent2">
                    <a:lumMod val="50000"/>
                  </a:schemeClr>
                </a:solidFill>
              </a:rPr>
              <a:t>　－</a:t>
            </a:r>
            <a:r>
              <a:rPr lang="en-US" altLang="ja-JP" dirty="0" smtClean="0">
                <a:solidFill>
                  <a:schemeClr val="accent2">
                    <a:lumMod val="50000"/>
                  </a:schemeClr>
                </a:solidFill>
              </a:rPr>
              <a:t> </a:t>
            </a:r>
            <a:r>
              <a:rPr lang="ja-JP" altLang="ja-JP" dirty="0" smtClean="0">
                <a:solidFill>
                  <a:schemeClr val="accent2">
                    <a:lumMod val="50000"/>
                  </a:schemeClr>
                </a:solidFill>
              </a:rPr>
              <a:t>社会</a:t>
            </a:r>
            <a:r>
              <a:rPr lang="ja-JP" altLang="ja-JP" dirty="0">
                <a:solidFill>
                  <a:schemeClr val="accent2">
                    <a:lumMod val="50000"/>
                  </a:schemeClr>
                </a:solidFill>
              </a:rPr>
              <a:t>福祉、</a:t>
            </a:r>
            <a:r>
              <a:rPr lang="ja-JP" altLang="ja-JP" dirty="0" smtClean="0">
                <a:solidFill>
                  <a:schemeClr val="accent2">
                    <a:lumMod val="50000"/>
                  </a:schemeClr>
                </a:solidFill>
              </a:rPr>
              <a:t>公衆衛生</a:t>
            </a:r>
            <a:r>
              <a:rPr lang="ja-JP" altLang="en-US" dirty="0" smtClean="0">
                <a:solidFill>
                  <a:schemeClr val="accent2">
                    <a:lumMod val="50000"/>
                  </a:schemeClr>
                </a:solidFill>
              </a:rPr>
              <a:t>および</a:t>
            </a:r>
            <a:r>
              <a:rPr lang="ja-JP" altLang="ja-JP" dirty="0" smtClean="0">
                <a:solidFill>
                  <a:schemeClr val="accent2">
                    <a:lumMod val="50000"/>
                  </a:schemeClr>
                </a:solidFill>
              </a:rPr>
              <a:t>医療</a:t>
            </a:r>
            <a:r>
              <a:rPr lang="ja-JP" altLang="ja-JP" dirty="0">
                <a:solidFill>
                  <a:schemeClr val="accent2">
                    <a:lumMod val="50000"/>
                  </a:schemeClr>
                </a:solidFill>
              </a:rPr>
              <a:t>は、すべての国民・住民を対象</a:t>
            </a:r>
          </a:p>
          <a:p>
            <a:pPr marL="0" indent="0">
              <a:lnSpc>
                <a:spcPct val="160000"/>
              </a:lnSpc>
              <a:buNone/>
            </a:pPr>
            <a:r>
              <a:rPr lang="ja-JP" altLang="ja-JP" dirty="0">
                <a:solidFill>
                  <a:schemeClr val="accent2">
                    <a:lumMod val="50000"/>
                  </a:schemeClr>
                </a:solidFill>
              </a:rPr>
              <a:t>　</a:t>
            </a:r>
            <a:r>
              <a:rPr lang="ja-JP" altLang="en-US" dirty="0">
                <a:solidFill>
                  <a:schemeClr val="accent2">
                    <a:lumMod val="50000"/>
                  </a:schemeClr>
                </a:solidFill>
              </a:rPr>
              <a:t>　</a:t>
            </a:r>
            <a:r>
              <a:rPr lang="ja-JP" altLang="ja-JP" dirty="0">
                <a:solidFill>
                  <a:schemeClr val="accent2">
                    <a:lumMod val="50000"/>
                  </a:schemeClr>
                </a:solidFill>
              </a:rPr>
              <a:t>　</a:t>
            </a:r>
            <a:r>
              <a:rPr lang="ja-JP" altLang="en-US" dirty="0">
                <a:solidFill>
                  <a:schemeClr val="accent2">
                    <a:lumMod val="50000"/>
                  </a:schemeClr>
                </a:solidFill>
              </a:rPr>
              <a:t>－</a:t>
            </a:r>
            <a:r>
              <a:rPr lang="en-US" altLang="ja-JP" dirty="0" smtClean="0">
                <a:solidFill>
                  <a:schemeClr val="accent2">
                    <a:lumMod val="50000"/>
                  </a:schemeClr>
                </a:solidFill>
              </a:rPr>
              <a:t> </a:t>
            </a:r>
            <a:r>
              <a:rPr lang="ja-JP" altLang="ja-JP" dirty="0" smtClean="0">
                <a:solidFill>
                  <a:schemeClr val="accent2">
                    <a:lumMod val="50000"/>
                  </a:schemeClr>
                </a:solidFill>
              </a:rPr>
              <a:t>所得</a:t>
            </a:r>
            <a:r>
              <a:rPr lang="ja-JP" altLang="ja-JP" dirty="0">
                <a:solidFill>
                  <a:schemeClr val="accent2">
                    <a:lumMod val="50000"/>
                  </a:schemeClr>
                </a:solidFill>
              </a:rPr>
              <a:t>階層と社会保障</a:t>
            </a:r>
          </a:p>
          <a:p>
            <a:pPr marL="0" indent="0">
              <a:lnSpc>
                <a:spcPct val="160000"/>
              </a:lnSpc>
              <a:buNone/>
            </a:pPr>
            <a:r>
              <a:rPr lang="ja-JP" altLang="ja-JP" dirty="0">
                <a:solidFill>
                  <a:schemeClr val="accent2">
                    <a:lumMod val="50000"/>
                  </a:schemeClr>
                </a:solidFill>
              </a:rPr>
              <a:t>　　　　</a:t>
            </a:r>
            <a:r>
              <a:rPr lang="ja-JP" altLang="en-US" dirty="0" smtClean="0">
                <a:solidFill>
                  <a:schemeClr val="accent2">
                    <a:lumMod val="50000"/>
                  </a:schemeClr>
                </a:solidFill>
              </a:rPr>
              <a:t>　</a:t>
            </a:r>
            <a:r>
              <a:rPr lang="ja-JP" altLang="ja-JP" dirty="0" smtClean="0">
                <a:solidFill>
                  <a:schemeClr val="accent2">
                    <a:lumMod val="50000"/>
                  </a:schemeClr>
                </a:solidFill>
              </a:rPr>
              <a:t>一</a:t>
            </a:r>
            <a:r>
              <a:rPr lang="en-US" altLang="ja-JP" dirty="0" smtClean="0">
                <a:solidFill>
                  <a:schemeClr val="accent2">
                    <a:lumMod val="50000"/>
                  </a:schemeClr>
                </a:solidFill>
              </a:rPr>
              <a:t> </a:t>
            </a:r>
            <a:r>
              <a:rPr lang="ja-JP" altLang="ja-JP" dirty="0" smtClean="0">
                <a:solidFill>
                  <a:schemeClr val="accent2">
                    <a:lumMod val="50000"/>
                  </a:schemeClr>
                </a:solidFill>
              </a:rPr>
              <a:t>般</a:t>
            </a:r>
            <a:r>
              <a:rPr lang="en-US" altLang="ja-JP" dirty="0" smtClean="0">
                <a:solidFill>
                  <a:schemeClr val="accent2">
                    <a:lumMod val="50000"/>
                  </a:schemeClr>
                </a:solidFill>
              </a:rPr>
              <a:t> </a:t>
            </a:r>
            <a:r>
              <a:rPr lang="ja-JP" altLang="ja-JP" dirty="0" smtClean="0">
                <a:solidFill>
                  <a:schemeClr val="accent2">
                    <a:lumMod val="50000"/>
                  </a:schemeClr>
                </a:solidFill>
              </a:rPr>
              <a:t>階</a:t>
            </a:r>
            <a:r>
              <a:rPr lang="en-US" altLang="ja-JP" dirty="0" smtClean="0">
                <a:solidFill>
                  <a:schemeClr val="accent2">
                    <a:lumMod val="50000"/>
                  </a:schemeClr>
                </a:solidFill>
              </a:rPr>
              <a:t> </a:t>
            </a:r>
            <a:r>
              <a:rPr lang="ja-JP" altLang="ja-JP" dirty="0" smtClean="0">
                <a:solidFill>
                  <a:schemeClr val="accent2">
                    <a:lumMod val="50000"/>
                  </a:schemeClr>
                </a:solidFill>
              </a:rPr>
              <a:t>層</a:t>
            </a:r>
            <a:r>
              <a:rPr lang="ja-JP" altLang="en-US" dirty="0">
                <a:solidFill>
                  <a:schemeClr val="accent2">
                    <a:lumMod val="50000"/>
                  </a:schemeClr>
                </a:solidFill>
              </a:rPr>
              <a:t>　</a:t>
            </a:r>
            <a:r>
              <a:rPr lang="ja-JP" altLang="en-US" dirty="0" smtClean="0">
                <a:solidFill>
                  <a:schemeClr val="accent2">
                    <a:lumMod val="50000"/>
                  </a:schemeClr>
                </a:solidFill>
              </a:rPr>
              <a:t>－</a:t>
            </a:r>
            <a:r>
              <a:rPr lang="ja-JP" altLang="en-US" dirty="0">
                <a:solidFill>
                  <a:schemeClr val="accent2">
                    <a:lumMod val="50000"/>
                  </a:schemeClr>
                </a:solidFill>
              </a:rPr>
              <a:t>　</a:t>
            </a:r>
            <a:r>
              <a:rPr lang="ja-JP" altLang="ja-JP" dirty="0">
                <a:solidFill>
                  <a:schemeClr val="accent2">
                    <a:lumMod val="50000"/>
                  </a:schemeClr>
                </a:solidFill>
              </a:rPr>
              <a:t>社会保険</a:t>
            </a:r>
          </a:p>
          <a:p>
            <a:pPr marL="0" indent="0">
              <a:lnSpc>
                <a:spcPct val="160000"/>
              </a:lnSpc>
              <a:buNone/>
            </a:pPr>
            <a:r>
              <a:rPr lang="ja-JP" altLang="ja-JP" dirty="0">
                <a:solidFill>
                  <a:schemeClr val="accent2">
                    <a:lumMod val="50000"/>
                  </a:schemeClr>
                </a:solidFill>
              </a:rPr>
              <a:t>　　　　</a:t>
            </a:r>
            <a:r>
              <a:rPr lang="ja-JP" altLang="en-US" dirty="0" smtClean="0">
                <a:solidFill>
                  <a:schemeClr val="accent2">
                    <a:lumMod val="50000"/>
                  </a:schemeClr>
                </a:solidFill>
              </a:rPr>
              <a:t>　</a:t>
            </a:r>
            <a:r>
              <a:rPr lang="ja-JP" altLang="ja-JP" dirty="0" smtClean="0">
                <a:solidFill>
                  <a:schemeClr val="accent2">
                    <a:lumMod val="50000"/>
                  </a:schemeClr>
                </a:solidFill>
              </a:rPr>
              <a:t>低所得</a:t>
            </a:r>
            <a:r>
              <a:rPr lang="ja-JP" altLang="ja-JP" dirty="0">
                <a:solidFill>
                  <a:schemeClr val="accent2">
                    <a:lumMod val="50000"/>
                  </a:schemeClr>
                </a:solidFill>
              </a:rPr>
              <a:t>階層</a:t>
            </a:r>
            <a:r>
              <a:rPr lang="ja-JP" altLang="en-US" dirty="0">
                <a:solidFill>
                  <a:schemeClr val="accent2">
                    <a:lumMod val="50000"/>
                  </a:schemeClr>
                </a:solidFill>
              </a:rPr>
              <a:t>　－　</a:t>
            </a:r>
            <a:r>
              <a:rPr lang="ja-JP" altLang="ja-JP" dirty="0">
                <a:solidFill>
                  <a:schemeClr val="accent2">
                    <a:lumMod val="50000"/>
                  </a:schemeClr>
                </a:solidFill>
              </a:rPr>
              <a:t>社会手当、生活福祉資金貸付、生活困窮者自立</a:t>
            </a:r>
            <a:r>
              <a:rPr lang="ja-JP" altLang="ja-JP" dirty="0" smtClean="0">
                <a:solidFill>
                  <a:schemeClr val="accent2">
                    <a:lumMod val="50000"/>
                  </a:schemeClr>
                </a:solidFill>
              </a:rPr>
              <a:t>支援</a:t>
            </a:r>
            <a:r>
              <a:rPr lang="ja-JP" altLang="en-US" dirty="0" smtClean="0">
                <a:solidFill>
                  <a:schemeClr val="accent2">
                    <a:lumMod val="50000"/>
                  </a:schemeClr>
                </a:solidFill>
              </a:rPr>
              <a:t>など</a:t>
            </a:r>
            <a:endParaRPr lang="ja-JP" altLang="ja-JP" dirty="0">
              <a:solidFill>
                <a:srgbClr val="FF0000"/>
              </a:solidFill>
            </a:endParaRPr>
          </a:p>
          <a:p>
            <a:pPr marL="0" indent="0">
              <a:lnSpc>
                <a:spcPct val="160000"/>
              </a:lnSpc>
              <a:buNone/>
            </a:pPr>
            <a:r>
              <a:rPr lang="ja-JP" altLang="ja-JP" dirty="0">
                <a:solidFill>
                  <a:schemeClr val="accent2">
                    <a:lumMod val="50000"/>
                  </a:schemeClr>
                </a:solidFill>
              </a:rPr>
              <a:t>　　　</a:t>
            </a:r>
            <a:r>
              <a:rPr lang="ja-JP" altLang="en-US" dirty="0" smtClean="0">
                <a:solidFill>
                  <a:schemeClr val="accent2">
                    <a:lumMod val="50000"/>
                  </a:schemeClr>
                </a:solidFill>
              </a:rPr>
              <a:t>　</a:t>
            </a:r>
            <a:r>
              <a:rPr lang="ja-JP" altLang="ja-JP" dirty="0">
                <a:solidFill>
                  <a:schemeClr val="accent2">
                    <a:lumMod val="50000"/>
                  </a:schemeClr>
                </a:solidFill>
              </a:rPr>
              <a:t>　</a:t>
            </a:r>
            <a:r>
              <a:rPr lang="ja-JP" altLang="ja-JP" dirty="0" smtClean="0">
                <a:solidFill>
                  <a:schemeClr val="accent2">
                    <a:lumMod val="50000"/>
                  </a:schemeClr>
                </a:solidFill>
              </a:rPr>
              <a:t>貧</a:t>
            </a:r>
            <a:r>
              <a:rPr lang="ja-JP" altLang="en-US" dirty="0">
                <a:solidFill>
                  <a:schemeClr val="accent2">
                    <a:lumMod val="50000"/>
                  </a:schemeClr>
                </a:solidFill>
              </a:rPr>
              <a:t>　</a:t>
            </a:r>
            <a:r>
              <a:rPr lang="ja-JP" altLang="ja-JP" dirty="0" smtClean="0">
                <a:solidFill>
                  <a:schemeClr val="accent2">
                    <a:lumMod val="50000"/>
                  </a:schemeClr>
                </a:solidFill>
              </a:rPr>
              <a:t>困</a:t>
            </a:r>
            <a:r>
              <a:rPr lang="ja-JP" altLang="en-US" dirty="0" smtClean="0">
                <a:solidFill>
                  <a:schemeClr val="accent2">
                    <a:lumMod val="50000"/>
                  </a:schemeClr>
                </a:solidFill>
              </a:rPr>
              <a:t>　</a:t>
            </a:r>
            <a:r>
              <a:rPr lang="ja-JP" altLang="ja-JP" dirty="0" smtClean="0">
                <a:solidFill>
                  <a:schemeClr val="accent2">
                    <a:lumMod val="50000"/>
                  </a:schemeClr>
                </a:solidFill>
              </a:rPr>
              <a:t>層</a:t>
            </a:r>
            <a:r>
              <a:rPr lang="ja-JP" altLang="ja-JP" dirty="0">
                <a:solidFill>
                  <a:schemeClr val="accent2">
                    <a:lumMod val="50000"/>
                  </a:schemeClr>
                </a:solidFill>
              </a:rPr>
              <a:t>　</a:t>
            </a:r>
            <a:r>
              <a:rPr lang="ja-JP" altLang="en-US" dirty="0" smtClean="0">
                <a:solidFill>
                  <a:schemeClr val="accent2">
                    <a:lumMod val="50000"/>
                  </a:schemeClr>
                </a:solidFill>
              </a:rPr>
              <a:t>－</a:t>
            </a:r>
            <a:r>
              <a:rPr lang="ja-JP" altLang="en-US" dirty="0">
                <a:solidFill>
                  <a:schemeClr val="accent2">
                    <a:lumMod val="50000"/>
                  </a:schemeClr>
                </a:solidFill>
              </a:rPr>
              <a:t>　</a:t>
            </a:r>
            <a:r>
              <a:rPr lang="ja-JP" altLang="ja-JP" dirty="0">
                <a:solidFill>
                  <a:schemeClr val="accent2">
                    <a:lumMod val="50000"/>
                  </a:schemeClr>
                </a:solidFill>
              </a:rPr>
              <a:t>生活保護</a:t>
            </a:r>
            <a:r>
              <a:rPr lang="en-US" altLang="ja-JP" dirty="0">
                <a:solidFill>
                  <a:schemeClr val="accent2">
                    <a:lumMod val="50000"/>
                  </a:schemeClr>
                </a:solidFill>
              </a:rPr>
              <a:t> </a:t>
            </a:r>
            <a:endParaRPr lang="ja-JP" altLang="en-US" dirty="0">
              <a:solidFill>
                <a:schemeClr val="accent2">
                  <a:lumMod val="50000"/>
                </a:schemeClr>
              </a:solidFill>
            </a:endParaRPr>
          </a:p>
          <a:p>
            <a:endParaRPr kumimoji="1" lang="ja-JP" altLang="en-US" dirty="0">
              <a:solidFill>
                <a:schemeClr val="accent2">
                  <a:lumMod val="50000"/>
                </a:schemeClr>
              </a:solidFill>
            </a:endParaRPr>
          </a:p>
        </p:txBody>
      </p:sp>
      <p:sp>
        <p:nvSpPr>
          <p:cNvPr id="5" name="スライド番号プレースホルダー 4"/>
          <p:cNvSpPr>
            <a:spLocks noGrp="1"/>
          </p:cNvSpPr>
          <p:nvPr>
            <p:ph type="sldNum" sz="quarter" idx="12"/>
          </p:nvPr>
        </p:nvSpPr>
        <p:spPr/>
        <p:txBody>
          <a:bodyPr/>
          <a:lstStyle/>
          <a:p>
            <a:fld id="{519954A3-9DFD-4C44-94BA-B95130A3BA1C}" type="slidenum">
              <a:rPr lang="en-US" smtClean="0"/>
              <a:t>16</a:t>
            </a:fld>
            <a:endParaRPr lang="en-US" dirty="0"/>
          </a:p>
        </p:txBody>
      </p:sp>
      <p:sp>
        <p:nvSpPr>
          <p:cNvPr id="2" name="テキスト ボックス 1"/>
          <p:cNvSpPr txBox="1"/>
          <p:nvPr/>
        </p:nvSpPr>
        <p:spPr>
          <a:xfrm>
            <a:off x="1307939" y="407311"/>
            <a:ext cx="1504709" cy="307777"/>
          </a:xfrm>
          <a:prstGeom prst="rect">
            <a:avLst/>
          </a:prstGeom>
          <a:noFill/>
        </p:spPr>
        <p:txBody>
          <a:bodyPr wrap="square" rtlCol="0">
            <a:spAutoFit/>
          </a:bodyPr>
          <a:lstStyle/>
          <a:p>
            <a:r>
              <a:rPr kumimoji="1" lang="ja-JP" altLang="en-US" sz="1400" b="1" dirty="0" smtClean="0">
                <a:solidFill>
                  <a:srgbClr val="0066FF"/>
                </a:solidFill>
                <a:latin typeface="ＭＳ ゴシック" panose="020B0609070205080204" pitchFamily="49" charset="-128"/>
                <a:ea typeface="ＭＳ ゴシック" panose="020B0609070205080204" pitchFamily="49" charset="-128"/>
              </a:rPr>
              <a:t>＜資料</a:t>
            </a:r>
            <a:r>
              <a:rPr kumimoji="1" lang="en-US" altLang="ja-JP" sz="1400" b="1" dirty="0">
                <a:solidFill>
                  <a:srgbClr val="237BFF"/>
                </a:solidFill>
                <a:latin typeface="ＭＳ ゴシック" panose="020B0609070205080204" pitchFamily="49" charset="-128"/>
                <a:ea typeface="ＭＳ ゴシック" panose="020B0609070205080204" pitchFamily="49" charset="-128"/>
              </a:rPr>
              <a:t>3-1</a:t>
            </a:r>
            <a:r>
              <a:rPr kumimoji="1" lang="ja-JP" altLang="en-US" sz="1400" b="1" dirty="0" smtClean="0">
                <a:solidFill>
                  <a:srgbClr val="0066FF"/>
                </a:solidFill>
                <a:latin typeface="ＭＳ ゴシック" panose="020B0609070205080204" pitchFamily="49" charset="-128"/>
                <a:ea typeface="ＭＳ ゴシック" panose="020B0609070205080204" pitchFamily="49" charset="-128"/>
              </a:rPr>
              <a:t>＞</a:t>
            </a:r>
            <a:endParaRPr kumimoji="1" lang="ja-JP" altLang="en-US" sz="1400" b="1" dirty="0">
              <a:solidFill>
                <a:srgbClr val="0066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83455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正方形/長方形 4"/>
          <p:cNvSpPr/>
          <p:nvPr/>
        </p:nvSpPr>
        <p:spPr>
          <a:xfrm>
            <a:off x="2323672" y="1277561"/>
            <a:ext cx="4494179" cy="276999"/>
          </a:xfrm>
          <a:prstGeom prst="rect">
            <a:avLst/>
          </a:prstGeom>
        </p:spPr>
        <p:txBody>
          <a:bodyPr wrap="square">
            <a:spAutoFit/>
          </a:bodyPr>
          <a:lstStyle/>
          <a:p>
            <a:r>
              <a:rPr kumimoji="1" lang="ja-JP" altLang="en-US" sz="1200" b="1" dirty="0">
                <a:solidFill>
                  <a:schemeClr val="accent2">
                    <a:lumMod val="50000"/>
                  </a:schemeClr>
                </a:solidFill>
              </a:rPr>
              <a:t>　社会保障制度の体系（社会保障制度審議会）</a:t>
            </a:r>
          </a:p>
        </p:txBody>
      </p:sp>
      <p:pic>
        <p:nvPicPr>
          <p:cNvPr id="6" name="コンテンツ プレースホルダー 3"/>
          <p:cNvPicPr>
            <a:picLocks noGrp="1"/>
          </p:cNvPicPr>
          <p:nvPr>
            <p:ph idx="1"/>
          </p:nvPr>
        </p:nvPicPr>
        <p:blipFill rotWithShape="1">
          <a:blip r:embed="rId2"/>
          <a:srcRect l="7056" t="32911" r="60949" b="38800"/>
          <a:stretch/>
        </p:blipFill>
        <p:spPr bwMode="auto">
          <a:xfrm>
            <a:off x="2890831" y="1974710"/>
            <a:ext cx="4980562" cy="3350999"/>
          </a:xfrm>
          <a:prstGeom prst="rect">
            <a:avLst/>
          </a:prstGeom>
          <a:ln>
            <a:noFill/>
          </a:ln>
          <a:extLst>
            <a:ext uri="{53640926-AAD7-44D8-BBD7-CCE9431645EC}">
              <a14:shadowObscured xmlns:a14="http://schemas.microsoft.com/office/drawing/2010/main"/>
            </a:ext>
          </a:extLst>
        </p:spPr>
      </p:pic>
      <p:sp>
        <p:nvSpPr>
          <p:cNvPr id="7" name="正方形/長方形 6"/>
          <p:cNvSpPr/>
          <p:nvPr/>
        </p:nvSpPr>
        <p:spPr>
          <a:xfrm>
            <a:off x="1134535" y="5929203"/>
            <a:ext cx="9196426" cy="261610"/>
          </a:xfrm>
          <a:prstGeom prst="rect">
            <a:avLst/>
          </a:prstGeom>
        </p:spPr>
        <p:txBody>
          <a:bodyPr wrap="square">
            <a:spAutoFit/>
          </a:bodyPr>
          <a:lstStyle/>
          <a:p>
            <a:pPr lvl="0" defTabSz="914400" eaLnBrk="0" fontAlgn="base" hangingPunct="0">
              <a:spcBef>
                <a:spcPct val="0"/>
              </a:spcBef>
              <a:spcAft>
                <a:spcPct val="0"/>
              </a:spcAft>
            </a:pPr>
            <a:r>
              <a:rPr lang="en-US" altLang="ja-JP" sz="1100" dirty="0" smtClean="0">
                <a:solidFill>
                  <a:schemeClr val="accent2">
                    <a:lumMod val="50000"/>
                  </a:schemeClr>
                </a:solidFill>
                <a:latin typeface="Century" panose="02040604050505020304" pitchFamily="18" charset="0"/>
                <a:ea typeface="ＭＳ 明朝" panose="02020609040205080304" pitchFamily="17" charset="-128"/>
                <a:cs typeface="ＭＳ 明朝" panose="02020609040205080304" pitchFamily="17" charset="-128"/>
              </a:rPr>
              <a:t>(</a:t>
            </a:r>
            <a:r>
              <a:rPr lang="ja-JP" altLang="en-US" sz="1100" dirty="0" smtClean="0">
                <a:solidFill>
                  <a:schemeClr val="accent2">
                    <a:lumMod val="50000"/>
                  </a:schemeClr>
                </a:solidFill>
                <a:latin typeface="Arial" panose="020B0604020202020204" pitchFamily="34" charset="0"/>
              </a:rPr>
              <a:t>出典：大森孝一他編著</a:t>
            </a:r>
            <a:r>
              <a:rPr lang="en-US" altLang="ja-JP" sz="1100" dirty="0" smtClean="0">
                <a:solidFill>
                  <a:schemeClr val="accent2">
                    <a:lumMod val="50000"/>
                  </a:schemeClr>
                </a:solidFill>
                <a:latin typeface="Arial" panose="020B0604020202020204" pitchFamily="34" charset="0"/>
              </a:rPr>
              <a:t>『</a:t>
            </a:r>
            <a:r>
              <a:rPr lang="ja-JP" altLang="en-US" sz="1100" dirty="0" smtClean="0">
                <a:solidFill>
                  <a:schemeClr val="accent2">
                    <a:lumMod val="50000"/>
                  </a:schemeClr>
                </a:solidFill>
                <a:latin typeface="Arial" panose="020B0604020202020204" pitchFamily="34" charset="0"/>
              </a:rPr>
              <a:t>言語聴覚士テキスト　第３版</a:t>
            </a:r>
            <a:r>
              <a:rPr lang="en-US" altLang="ja-JP" sz="1100" dirty="0" smtClean="0">
                <a:solidFill>
                  <a:schemeClr val="accent2">
                    <a:lumMod val="50000"/>
                  </a:schemeClr>
                </a:solidFill>
                <a:latin typeface="Arial" panose="020B0604020202020204" pitchFamily="34" charset="0"/>
              </a:rPr>
              <a:t>』</a:t>
            </a:r>
            <a:r>
              <a:rPr lang="ja-JP" altLang="en-US" sz="1100" dirty="0" smtClean="0">
                <a:solidFill>
                  <a:schemeClr val="accent2">
                    <a:lumMod val="50000"/>
                  </a:schemeClr>
                </a:solidFill>
                <a:latin typeface="Arial" panose="020B0604020202020204" pitchFamily="34" charset="0"/>
              </a:rPr>
              <a:t>岡部卓「</a:t>
            </a:r>
            <a:r>
              <a:rPr lang="en-US" altLang="ja-JP" sz="1100" dirty="0" smtClean="0">
                <a:solidFill>
                  <a:schemeClr val="accent2">
                    <a:lumMod val="50000"/>
                  </a:schemeClr>
                </a:solidFill>
                <a:latin typeface="Arial" panose="020B0604020202020204" pitchFamily="34" charset="0"/>
              </a:rPr>
              <a:t>Ⅵ</a:t>
            </a:r>
            <a:r>
              <a:rPr lang="ja-JP" altLang="en-US" sz="1100" dirty="0" smtClean="0">
                <a:solidFill>
                  <a:schemeClr val="accent2">
                    <a:lumMod val="50000"/>
                  </a:schemeClr>
                </a:solidFill>
                <a:latin typeface="Arial" panose="020B0604020202020204" pitchFamily="34" charset="0"/>
              </a:rPr>
              <a:t>　社会福祉・教育学」，医歯薬出版株式会社，</a:t>
            </a:r>
            <a:r>
              <a:rPr lang="en-US" altLang="ja-JP" sz="1100" dirty="0" smtClean="0">
                <a:solidFill>
                  <a:schemeClr val="accent2">
                    <a:lumMod val="50000"/>
                  </a:schemeClr>
                </a:solidFill>
                <a:latin typeface="Arial" panose="020B0604020202020204" pitchFamily="34" charset="0"/>
              </a:rPr>
              <a:t>2018</a:t>
            </a:r>
            <a:r>
              <a:rPr lang="ja-JP" altLang="en-US" sz="1100" dirty="0" smtClean="0">
                <a:solidFill>
                  <a:schemeClr val="accent2">
                    <a:lumMod val="50000"/>
                  </a:schemeClr>
                </a:solidFill>
                <a:latin typeface="Arial" panose="020B0604020202020204" pitchFamily="34" charset="0"/>
              </a:rPr>
              <a:t>年，</a:t>
            </a:r>
            <a:r>
              <a:rPr lang="en-US" altLang="ja-JP" sz="1100" dirty="0" smtClean="0">
                <a:solidFill>
                  <a:schemeClr val="accent2">
                    <a:lumMod val="50000"/>
                  </a:schemeClr>
                </a:solidFill>
                <a:latin typeface="Arial" panose="020B0604020202020204" pitchFamily="34" charset="0"/>
              </a:rPr>
              <a:t>228</a:t>
            </a:r>
            <a:r>
              <a:rPr lang="ja-JP" altLang="en-US" sz="1100" dirty="0" smtClean="0">
                <a:solidFill>
                  <a:schemeClr val="accent2">
                    <a:lumMod val="50000"/>
                  </a:schemeClr>
                </a:solidFill>
                <a:latin typeface="Arial" panose="020B0604020202020204" pitchFamily="34" charset="0"/>
              </a:rPr>
              <a:t>ページ表１）</a:t>
            </a:r>
            <a:endParaRPr lang="en-US" altLang="ja-JP" sz="1100" dirty="0">
              <a:solidFill>
                <a:schemeClr val="accent2">
                  <a:lumMod val="50000"/>
                </a:schemeClr>
              </a:solidFill>
              <a:latin typeface="Century" panose="02040604050505020304" pitchFamily="18" charset="0"/>
              <a:ea typeface="ＭＳ 明朝" panose="02020609040205080304" pitchFamily="17" charset="-128"/>
              <a:cs typeface="ＭＳ 明朝" panose="02020609040205080304" pitchFamily="17" charset="-128"/>
            </a:endParaRPr>
          </a:p>
        </p:txBody>
      </p:sp>
      <p:sp>
        <p:nvSpPr>
          <p:cNvPr id="2" name="テキスト ボックス 1"/>
          <p:cNvSpPr txBox="1"/>
          <p:nvPr/>
        </p:nvSpPr>
        <p:spPr>
          <a:xfrm>
            <a:off x="1134535" y="756754"/>
            <a:ext cx="1491173" cy="307777"/>
          </a:xfrm>
          <a:prstGeom prst="rect">
            <a:avLst/>
          </a:prstGeom>
          <a:noFill/>
        </p:spPr>
        <p:txBody>
          <a:bodyPr wrap="square" rtlCol="0">
            <a:spAutoFit/>
          </a:bodyPr>
          <a:lstStyle/>
          <a:p>
            <a:r>
              <a:rPr kumimoji="1" lang="ja-JP" altLang="en-US" sz="1400" b="1" dirty="0">
                <a:solidFill>
                  <a:srgbClr val="0066FF"/>
                </a:solidFill>
                <a:latin typeface="ＭＳ ゴシック" panose="020B0609070205080204" pitchFamily="49" charset="-128"/>
                <a:ea typeface="ＭＳ ゴシック" panose="020B0609070205080204" pitchFamily="49" charset="-128"/>
              </a:rPr>
              <a:t>＜</a:t>
            </a:r>
            <a:r>
              <a:rPr kumimoji="1" lang="ja-JP" altLang="en-US" sz="1400" b="1" dirty="0" smtClean="0">
                <a:solidFill>
                  <a:srgbClr val="0066FF"/>
                </a:solidFill>
                <a:latin typeface="ＭＳ ゴシック" panose="020B0609070205080204" pitchFamily="49" charset="-128"/>
                <a:ea typeface="ＭＳ ゴシック" panose="020B0609070205080204" pitchFamily="49" charset="-128"/>
              </a:rPr>
              <a:t>資料</a:t>
            </a:r>
            <a:r>
              <a:rPr kumimoji="1" lang="en-US" altLang="ja-JP" sz="1400" b="1" dirty="0" smtClean="0">
                <a:solidFill>
                  <a:srgbClr val="0066FF"/>
                </a:solidFill>
                <a:latin typeface="ＭＳ ゴシック" panose="020B0609070205080204" pitchFamily="49" charset="-128"/>
                <a:ea typeface="ＭＳ ゴシック" panose="020B0609070205080204" pitchFamily="49" charset="-128"/>
              </a:rPr>
              <a:t>3-2</a:t>
            </a:r>
            <a:r>
              <a:rPr kumimoji="1" lang="ja-JP" altLang="en-US" sz="1400" b="1" dirty="0" smtClean="0">
                <a:solidFill>
                  <a:srgbClr val="0066FF"/>
                </a:solidFill>
                <a:latin typeface="ＭＳ ゴシック" panose="020B0609070205080204" pitchFamily="49" charset="-128"/>
                <a:ea typeface="ＭＳ ゴシック" panose="020B0609070205080204" pitchFamily="49" charset="-128"/>
              </a:rPr>
              <a:t>＞</a:t>
            </a:r>
            <a:endParaRPr kumimoji="1" lang="ja-JP" altLang="en-US" sz="1400" b="1" dirty="0">
              <a:solidFill>
                <a:srgbClr val="0066FF"/>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497287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1710" y="278700"/>
            <a:ext cx="9354799" cy="862250"/>
          </a:xfrm>
        </p:spPr>
        <p:txBody>
          <a:bodyPr>
            <a:normAutofit/>
          </a:bodyPr>
          <a:lstStyle/>
          <a:p>
            <a:r>
              <a:rPr lang="ja-JP" altLang="en-US" sz="1400" b="1" dirty="0">
                <a:solidFill>
                  <a:srgbClr val="0066FF"/>
                </a:solidFill>
                <a:latin typeface="ＭＳ ゴシック" panose="020B0609070205080204" pitchFamily="49" charset="-128"/>
                <a:ea typeface="ＭＳ ゴシック" panose="020B0609070205080204" pitchFamily="49" charset="-128"/>
              </a:rPr>
              <a:t>＜</a:t>
            </a:r>
            <a:r>
              <a:rPr lang="ja-JP" altLang="en-US" sz="1400" b="1" dirty="0" smtClean="0">
                <a:solidFill>
                  <a:srgbClr val="0066FF"/>
                </a:solidFill>
                <a:latin typeface="ＭＳ ゴシック" panose="020B0609070205080204" pitchFamily="49" charset="-128"/>
                <a:ea typeface="ＭＳ ゴシック" panose="020B0609070205080204" pitchFamily="49" charset="-128"/>
              </a:rPr>
              <a:t>資料</a:t>
            </a:r>
            <a:r>
              <a:rPr lang="en-US" altLang="ja-JP" sz="1400" b="1" dirty="0" smtClean="0">
                <a:solidFill>
                  <a:srgbClr val="0066FF"/>
                </a:solidFill>
                <a:latin typeface="ＭＳ ゴシック" panose="020B0609070205080204" pitchFamily="49" charset="-128"/>
                <a:ea typeface="ＭＳ ゴシック" panose="020B0609070205080204" pitchFamily="49" charset="-128"/>
              </a:rPr>
              <a:t>3-3</a:t>
            </a:r>
            <a:r>
              <a:rPr lang="ja-JP" altLang="en-US" sz="1400" b="1" dirty="0" smtClean="0">
                <a:solidFill>
                  <a:srgbClr val="0066FF"/>
                </a:solidFill>
                <a:latin typeface="ＭＳ ゴシック" panose="020B0609070205080204" pitchFamily="49" charset="-128"/>
                <a:ea typeface="ＭＳ ゴシック" panose="020B0609070205080204" pitchFamily="49" charset="-128"/>
              </a:rPr>
              <a:t>＞</a:t>
            </a:r>
            <a:r>
              <a:rPr lang="ja-JP" altLang="en-US" sz="1400" b="1" dirty="0">
                <a:solidFill>
                  <a:srgbClr val="0066FF"/>
                </a:solidFill>
                <a:latin typeface="ＭＳ ゴシック" panose="020B0609070205080204" pitchFamily="49" charset="-128"/>
                <a:ea typeface="ＭＳ ゴシック" panose="020B0609070205080204" pitchFamily="49" charset="-128"/>
              </a:rPr>
              <a:t/>
            </a:r>
            <a:br>
              <a:rPr lang="ja-JP" altLang="en-US" sz="1400" b="1" dirty="0">
                <a:solidFill>
                  <a:srgbClr val="0066FF"/>
                </a:solidFill>
                <a:latin typeface="ＭＳ ゴシック" panose="020B0609070205080204" pitchFamily="49" charset="-128"/>
                <a:ea typeface="ＭＳ ゴシック" panose="020B0609070205080204" pitchFamily="49" charset="-128"/>
              </a:rPr>
            </a:br>
            <a:r>
              <a:rPr lang="en-US" altLang="ja-JP" sz="1600" b="1" dirty="0" smtClean="0">
                <a:solidFill>
                  <a:schemeClr val="tx1"/>
                </a:solidFill>
                <a:latin typeface="Meiryo UI" panose="020B0604030504040204" pitchFamily="50" charset="-128"/>
                <a:ea typeface="Meiryo UI" panose="020B0604030504040204" pitchFamily="50" charset="-128"/>
              </a:rPr>
              <a:t/>
            </a:r>
            <a:br>
              <a:rPr lang="en-US" altLang="ja-JP" sz="1600" b="1" dirty="0" smtClean="0">
                <a:solidFill>
                  <a:schemeClr val="tx1"/>
                </a:solidFill>
                <a:latin typeface="Meiryo UI" panose="020B0604030504040204" pitchFamily="50" charset="-128"/>
                <a:ea typeface="Meiryo UI" panose="020B0604030504040204" pitchFamily="50" charset="-128"/>
              </a:rPr>
            </a:br>
            <a:r>
              <a:rPr lang="ja-JP" altLang="en-US" sz="1600" b="1" dirty="0" smtClean="0">
                <a:solidFill>
                  <a:schemeClr val="tx1"/>
                </a:solidFill>
                <a:latin typeface="Meiryo UI" panose="020B0604030504040204" pitchFamily="50" charset="-128"/>
                <a:ea typeface="Meiryo UI" panose="020B0604030504040204" pitchFamily="50" charset="-128"/>
              </a:rPr>
              <a:t>社会</a:t>
            </a:r>
            <a:r>
              <a:rPr lang="ja-JP" altLang="en-US" sz="1600" b="1" dirty="0">
                <a:solidFill>
                  <a:schemeClr val="tx1"/>
                </a:solidFill>
                <a:latin typeface="Meiryo UI" panose="020B0604030504040204" pitchFamily="50" charset="-128"/>
                <a:ea typeface="Meiryo UI" panose="020B0604030504040204" pitchFamily="50" charset="-128"/>
              </a:rPr>
              <a:t>保障の体系と範囲</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D57F1E4F-1CFF-5643-939E-217C01CDF565}" type="slidenum">
              <a:rPr lang="en-US" smtClean="0"/>
              <a:pPr/>
              <a:t>18</a:t>
            </a:fld>
            <a:endParaRPr lang="en-US" dirty="0"/>
          </a:p>
        </p:txBody>
      </p:sp>
      <p:sp>
        <p:nvSpPr>
          <p:cNvPr id="5" name="コンテンツ プレースホルダー 2"/>
          <p:cNvSpPr>
            <a:spLocks noGrp="1"/>
          </p:cNvSpPr>
          <p:nvPr>
            <p:ph idx="1"/>
          </p:nvPr>
        </p:nvSpPr>
        <p:spPr>
          <a:xfrm>
            <a:off x="1362734" y="1273072"/>
            <a:ext cx="9354800" cy="4925505"/>
          </a:xfrm>
          <a:ln w="19050">
            <a:solidFill>
              <a:schemeClr val="accent1">
                <a:lumMod val="60000"/>
                <a:lumOff val="40000"/>
              </a:schemeClr>
            </a:solidFill>
            <a:prstDash val="dash"/>
          </a:ln>
        </p:spPr>
        <p:txBody>
          <a:bodyPr>
            <a:noAutofit/>
          </a:bodyPr>
          <a:lstStyle/>
          <a:p>
            <a:pPr marL="0" indent="0">
              <a:buNone/>
            </a:pPr>
            <a:r>
              <a:rPr lang="ja-JP" altLang="en-US" sz="1600" dirty="0">
                <a:latin typeface="BIZ UDPゴシック" panose="020B0400000000000000" pitchFamily="50" charset="-128"/>
                <a:ea typeface="BIZ UDPゴシック" panose="020B0400000000000000" pitchFamily="50" charset="-128"/>
              </a:rPr>
              <a:t>　</a:t>
            </a:r>
            <a:r>
              <a:rPr lang="ja-JP" altLang="ja-JP" sz="1600" dirty="0">
                <a:latin typeface="BIZ UDPゴシック" panose="020B0400000000000000" pitchFamily="50" charset="-128"/>
                <a:ea typeface="BIZ UDPゴシック" panose="020B0400000000000000" pitchFamily="50" charset="-128"/>
              </a:rPr>
              <a:t>旧社会保障制度審議会の分類に基づいて社会保障制度体系をみると、制度別では、社会保険、公的扶助、社会福祉、公衆衛生および医療、老人保健を狭義の社会保障、それに恩給と戦争犠牲者援護を加えたものが広義の社会保障としている。さらに住宅対策と雇用対策を社会保障関連制度として位置づけている。</a:t>
            </a:r>
            <a:r>
              <a:rPr lang="ja-JP" altLang="en-US" sz="1600" dirty="0">
                <a:latin typeface="BIZ UDPゴシック" panose="020B0400000000000000" pitchFamily="50" charset="-128"/>
                <a:ea typeface="BIZ UDPゴシック" panose="020B0400000000000000" pitchFamily="50" charset="-128"/>
              </a:rPr>
              <a:t>　　　　　　　　　　　　　　</a:t>
            </a:r>
            <a:endParaRPr lang="en-US" altLang="ja-JP" sz="1600" dirty="0">
              <a:latin typeface="BIZ UDPゴシック" panose="020B0400000000000000" pitchFamily="50" charset="-128"/>
              <a:ea typeface="BIZ UDPゴシック" panose="020B0400000000000000" pitchFamily="50" charset="-128"/>
            </a:endParaRPr>
          </a:p>
          <a:p>
            <a:pPr marL="0" indent="0">
              <a:buNone/>
            </a:pPr>
            <a:r>
              <a:rPr lang="ja-JP" altLang="en-US" sz="1600" dirty="0">
                <a:latin typeface="BIZ UDPゴシック" panose="020B0400000000000000" pitchFamily="50" charset="-128"/>
                <a:ea typeface="BIZ UDPゴシック" panose="020B0400000000000000" pitchFamily="50" charset="-128"/>
              </a:rPr>
              <a:t>　</a:t>
            </a:r>
            <a:r>
              <a:rPr lang="ja-JP" altLang="ja-JP" sz="1600" dirty="0">
                <a:latin typeface="BIZ UDPゴシック" panose="020B0400000000000000" pitchFamily="50" charset="-128"/>
                <a:ea typeface="BIZ UDPゴシック" panose="020B0400000000000000" pitchFamily="50" charset="-128"/>
              </a:rPr>
              <a:t>狭義の社会保障である５分野は、それぞれ次のような特徴をもつ。①社会保険は、生活上の困難をもたらす一定の事由（保険事故）に対して、保険技術を用い、被保険者があらかじめ保険料を拠出し、保険事故が生じた場合に保険者が給付を行う公的な制度的仕組みである。それには、医療保険、年金保険、雇用保険、労働者災害補償保険、介護保険の５種類の社会保険がある。②公的扶助は、生活困窮（要保護）や低所得状態にある貧困・低所得者に対し、租税を財源に生活を保障する制度的仕組みである。なお</a:t>
            </a:r>
            <a:r>
              <a:rPr lang="ja-JP" altLang="ja-JP" sz="1600" dirty="0" smtClean="0">
                <a:latin typeface="BIZ UDPゴシック" panose="020B0400000000000000" pitchFamily="50" charset="-128"/>
                <a:ea typeface="BIZ UDPゴシック" panose="020B0400000000000000" pitchFamily="50" charset="-128"/>
              </a:rPr>
              <a:t>、</a:t>
            </a:r>
            <a:r>
              <a:rPr lang="ja-JP" altLang="en-US" sz="1600" dirty="0" smtClean="0">
                <a:latin typeface="BIZ UDPゴシック" panose="020B0400000000000000" pitchFamily="50" charset="-128"/>
                <a:ea typeface="BIZ UDPゴシック" panose="020B0400000000000000" pitchFamily="50" charset="-128"/>
              </a:rPr>
              <a:t>資料</a:t>
            </a:r>
            <a:r>
              <a:rPr lang="en-US" altLang="ja-JP" sz="1600" dirty="0" smtClean="0">
                <a:latin typeface="BIZ UDPゴシック" panose="020B0400000000000000" pitchFamily="50" charset="-128"/>
                <a:ea typeface="BIZ UDPゴシック" panose="020B0400000000000000" pitchFamily="50" charset="-128"/>
              </a:rPr>
              <a:t>3-2</a:t>
            </a:r>
            <a:r>
              <a:rPr lang="ja-JP" altLang="ja-JP" sz="1600" dirty="0" smtClean="0">
                <a:latin typeface="BIZ UDPゴシック" panose="020B0400000000000000" pitchFamily="50" charset="-128"/>
                <a:ea typeface="BIZ UDPゴシック" panose="020B0400000000000000" pitchFamily="50" charset="-128"/>
              </a:rPr>
              <a:t>に</a:t>
            </a:r>
            <a:r>
              <a:rPr lang="ja-JP" altLang="ja-JP" sz="1600" dirty="0">
                <a:latin typeface="BIZ UDPゴシック" panose="020B0400000000000000" pitchFamily="50" charset="-128"/>
                <a:ea typeface="BIZ UDPゴシック" panose="020B0400000000000000" pitchFamily="50" charset="-128"/>
              </a:rPr>
              <a:t>おいては公的扶助＝生活保護だが、広義には、貧困者対策である生活保護制度のほかに低所得者対策である社会手当制度、生活福祉資金貸付制度、生活困窮者自立支援制度などがある。③</a:t>
            </a:r>
            <a:r>
              <a:rPr lang="ja-JP" altLang="ja-JP" sz="1600" u="sng" dirty="0">
                <a:latin typeface="BIZ UDPゴシック" panose="020B0400000000000000" pitchFamily="50" charset="-128"/>
                <a:ea typeface="BIZ UDPゴシック" panose="020B0400000000000000" pitchFamily="50" charset="-128"/>
              </a:rPr>
              <a:t>社会福祉は、個別の必要（ニーズ）に対応して主として対人的なサービス（個別的・対面的な対人サービス）を提供する制度的仕組みである。それは、児童福祉、障害者福祉、高齢者福祉、母子・父子・寡婦福祉などがある。</a:t>
            </a:r>
            <a:r>
              <a:rPr lang="ja-JP" altLang="ja-JP" sz="1600" dirty="0">
                <a:latin typeface="BIZ UDPゴシック" panose="020B0400000000000000" pitchFamily="50" charset="-128"/>
                <a:ea typeface="BIZ UDPゴシック" panose="020B0400000000000000" pitchFamily="50" charset="-128"/>
              </a:rPr>
              <a:t>④公衆衛生および医療は、疾病を予防し健康増進を図る公衆衛生制度と、医療従事者の養成や医療機関の整備など医療サービスを支援する医療制度がある。それは、公衆衛生制度として母子保健、学校保健、一般保健などの直接住民に提供されるサービスと上下水道、ゴミ処理など生活環境に関わるものなどがある。医療サービスとしては、医師、看護師などの養成・確保や病院・診療所などの設置やベッド数の基準などの設定などがある。</a:t>
            </a:r>
            <a:r>
              <a:rPr lang="en-US" altLang="ja-JP" sz="1600" dirty="0">
                <a:latin typeface="BIZ UDPゴシック" panose="020B0400000000000000" pitchFamily="50" charset="-128"/>
                <a:ea typeface="BIZ UDPゴシック" panose="020B0400000000000000" pitchFamily="50" charset="-128"/>
              </a:rPr>
              <a:t>⑤</a:t>
            </a:r>
            <a:r>
              <a:rPr lang="ja-JP" altLang="ja-JP" sz="1600" dirty="0">
                <a:latin typeface="BIZ UDPゴシック" panose="020B0400000000000000" pitchFamily="50" charset="-128"/>
                <a:ea typeface="BIZ UDPゴシック" panose="020B0400000000000000" pitchFamily="50" charset="-128"/>
              </a:rPr>
              <a:t>老人保健は、高齢者の健康保持と適切な医療の確保を図るための制度で、現在の後期高齢者医療制度である。</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6" name="正方形/長方形 5"/>
          <p:cNvSpPr/>
          <p:nvPr/>
        </p:nvSpPr>
        <p:spPr>
          <a:xfrm>
            <a:off x="1281709" y="6330699"/>
            <a:ext cx="9557645" cy="261610"/>
          </a:xfrm>
          <a:prstGeom prst="rect">
            <a:avLst/>
          </a:prstGeom>
        </p:spPr>
        <p:txBody>
          <a:bodyPr wrap="square">
            <a:spAutoFit/>
          </a:bodyPr>
          <a:lstStyle/>
          <a:p>
            <a:pPr lvl="0" defTabSz="914400" eaLnBrk="0" fontAlgn="base" hangingPunct="0">
              <a:spcBef>
                <a:spcPct val="0"/>
              </a:spcBef>
              <a:spcAft>
                <a:spcPct val="0"/>
              </a:spcAft>
            </a:pPr>
            <a:r>
              <a:rPr lang="en-US" altLang="ja-JP" sz="1100" dirty="0" smtClean="0">
                <a:solidFill>
                  <a:schemeClr val="accent2">
                    <a:lumMod val="50000"/>
                  </a:schemeClr>
                </a:solidFill>
                <a:latin typeface="Century" panose="02040604050505020304" pitchFamily="18" charset="0"/>
                <a:ea typeface="ＭＳ 明朝" panose="02020609040205080304" pitchFamily="17" charset="-128"/>
                <a:cs typeface="ＭＳ 明朝" panose="02020609040205080304" pitchFamily="17" charset="-128"/>
              </a:rPr>
              <a:t>(</a:t>
            </a:r>
            <a:r>
              <a:rPr lang="ja-JP" altLang="en-US" sz="1100" dirty="0" smtClean="0">
                <a:solidFill>
                  <a:schemeClr val="accent2">
                    <a:lumMod val="50000"/>
                  </a:schemeClr>
                </a:solidFill>
                <a:latin typeface="Arial" panose="020B0604020202020204" pitchFamily="34" charset="0"/>
              </a:rPr>
              <a:t>参考文献：大森孝一他編著</a:t>
            </a:r>
            <a:r>
              <a:rPr lang="en-US" altLang="ja-JP" sz="1100" dirty="0" smtClean="0">
                <a:solidFill>
                  <a:schemeClr val="accent2">
                    <a:lumMod val="50000"/>
                  </a:schemeClr>
                </a:solidFill>
                <a:latin typeface="Arial" panose="020B0604020202020204" pitchFamily="34" charset="0"/>
              </a:rPr>
              <a:t>『</a:t>
            </a:r>
            <a:r>
              <a:rPr lang="ja-JP" altLang="en-US" sz="1100" dirty="0" smtClean="0">
                <a:solidFill>
                  <a:schemeClr val="accent2">
                    <a:lumMod val="50000"/>
                  </a:schemeClr>
                </a:solidFill>
                <a:latin typeface="Arial" panose="020B0604020202020204" pitchFamily="34" charset="0"/>
              </a:rPr>
              <a:t>言語聴覚士テキスト　第３版</a:t>
            </a:r>
            <a:r>
              <a:rPr lang="en-US" altLang="ja-JP" sz="1100" dirty="0" smtClean="0">
                <a:solidFill>
                  <a:schemeClr val="accent2">
                    <a:lumMod val="50000"/>
                  </a:schemeClr>
                </a:solidFill>
                <a:latin typeface="Arial" panose="020B0604020202020204" pitchFamily="34" charset="0"/>
              </a:rPr>
              <a:t>』</a:t>
            </a:r>
            <a:r>
              <a:rPr lang="ja-JP" altLang="en-US" sz="1100" dirty="0" smtClean="0">
                <a:solidFill>
                  <a:schemeClr val="accent2">
                    <a:lumMod val="50000"/>
                  </a:schemeClr>
                </a:solidFill>
                <a:latin typeface="Arial" panose="020B0604020202020204" pitchFamily="34" charset="0"/>
              </a:rPr>
              <a:t>岡部卓「</a:t>
            </a:r>
            <a:r>
              <a:rPr lang="en-US" altLang="ja-JP" sz="1100" dirty="0" smtClean="0">
                <a:solidFill>
                  <a:schemeClr val="accent2">
                    <a:lumMod val="50000"/>
                  </a:schemeClr>
                </a:solidFill>
                <a:latin typeface="Arial" panose="020B0604020202020204" pitchFamily="34" charset="0"/>
              </a:rPr>
              <a:t>Ⅵ</a:t>
            </a:r>
            <a:r>
              <a:rPr lang="ja-JP" altLang="en-US" sz="1100" dirty="0" smtClean="0">
                <a:solidFill>
                  <a:schemeClr val="accent2">
                    <a:lumMod val="50000"/>
                  </a:schemeClr>
                </a:solidFill>
                <a:latin typeface="Arial" panose="020B0604020202020204" pitchFamily="34" charset="0"/>
              </a:rPr>
              <a:t>　社会福祉・教育学」，医歯薬出版株式会社，</a:t>
            </a:r>
            <a:r>
              <a:rPr lang="en-US" altLang="ja-JP" sz="1100" dirty="0" smtClean="0">
                <a:solidFill>
                  <a:schemeClr val="accent2">
                    <a:lumMod val="50000"/>
                  </a:schemeClr>
                </a:solidFill>
                <a:latin typeface="Arial" panose="020B0604020202020204" pitchFamily="34" charset="0"/>
              </a:rPr>
              <a:t>2018</a:t>
            </a:r>
            <a:r>
              <a:rPr lang="ja-JP" altLang="en-US" sz="1100" dirty="0" smtClean="0">
                <a:solidFill>
                  <a:schemeClr val="accent2">
                    <a:lumMod val="50000"/>
                  </a:schemeClr>
                </a:solidFill>
                <a:latin typeface="Arial" panose="020B0604020202020204" pitchFamily="34" charset="0"/>
              </a:rPr>
              <a:t>年，</a:t>
            </a:r>
            <a:r>
              <a:rPr lang="en-US" altLang="ja-JP" sz="1100" dirty="0" smtClean="0">
                <a:solidFill>
                  <a:schemeClr val="accent2">
                    <a:lumMod val="50000"/>
                  </a:schemeClr>
                </a:solidFill>
                <a:latin typeface="Arial" panose="020B0604020202020204" pitchFamily="34" charset="0"/>
              </a:rPr>
              <a:t>226</a:t>
            </a:r>
            <a:r>
              <a:rPr lang="ja-JP" altLang="en-US" sz="1100" dirty="0" smtClean="0">
                <a:solidFill>
                  <a:schemeClr val="accent2">
                    <a:lumMod val="50000"/>
                  </a:schemeClr>
                </a:solidFill>
                <a:latin typeface="Arial" panose="020B0604020202020204" pitchFamily="34" charset="0"/>
              </a:rPr>
              <a:t>～</a:t>
            </a:r>
            <a:r>
              <a:rPr lang="en-US" altLang="ja-JP" sz="1100" dirty="0" smtClean="0">
                <a:solidFill>
                  <a:schemeClr val="accent2">
                    <a:lumMod val="50000"/>
                  </a:schemeClr>
                </a:solidFill>
                <a:latin typeface="Arial" panose="020B0604020202020204" pitchFamily="34" charset="0"/>
              </a:rPr>
              <a:t>250</a:t>
            </a:r>
            <a:r>
              <a:rPr lang="ja-JP" altLang="en-US" sz="1100" dirty="0" smtClean="0">
                <a:solidFill>
                  <a:schemeClr val="accent2">
                    <a:lumMod val="50000"/>
                  </a:schemeClr>
                </a:solidFill>
                <a:latin typeface="Arial" panose="020B0604020202020204" pitchFamily="34" charset="0"/>
              </a:rPr>
              <a:t>ページ）</a:t>
            </a:r>
            <a:endParaRPr lang="en-US" altLang="ja-JP" sz="1100" dirty="0">
              <a:solidFill>
                <a:schemeClr val="accent2">
                  <a:lumMod val="50000"/>
                </a:schemeClr>
              </a:solidFill>
              <a:latin typeface="Century" panose="02040604050505020304" pitchFamily="18" charset="0"/>
              <a:ea typeface="ＭＳ 明朝" panose="02020609040205080304" pitchFamily="17" charset="-128"/>
              <a:cs typeface="ＭＳ 明朝" panose="02020609040205080304" pitchFamily="17" charset="-128"/>
            </a:endParaRPr>
          </a:p>
        </p:txBody>
      </p:sp>
    </p:spTree>
    <p:extLst>
      <p:ext uri="{BB962C8B-B14F-4D97-AF65-F5344CB8AC3E}">
        <p14:creationId xmlns:p14="http://schemas.microsoft.com/office/powerpoint/2010/main" val="21492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30630" y="517002"/>
            <a:ext cx="8596668" cy="967163"/>
          </a:xfrm>
        </p:spPr>
        <p:txBody>
          <a:bodyPr/>
          <a:lstStyle/>
          <a:p>
            <a:r>
              <a:rPr lang="ja-JP" altLang="en-US" b="1" dirty="0">
                <a:solidFill>
                  <a:srgbClr val="0066FF"/>
                </a:solidFill>
                <a:latin typeface="Meiryo UI" panose="020B0604030504040204" pitchFamily="50" charset="-128"/>
                <a:ea typeface="Meiryo UI" panose="020B0604030504040204" pitchFamily="50" charset="-128"/>
              </a:rPr>
              <a:t>本日の報告内容</a:t>
            </a:r>
            <a:endParaRPr kumimoji="1" lang="ja-JP" altLang="en-US" dirty="0">
              <a:solidFill>
                <a:srgbClr val="0066FF"/>
              </a:solidFill>
            </a:endParaRPr>
          </a:p>
        </p:txBody>
      </p:sp>
      <p:sp>
        <p:nvSpPr>
          <p:cNvPr id="4" name="正方形/長方形 3"/>
          <p:cNvSpPr/>
          <p:nvPr/>
        </p:nvSpPr>
        <p:spPr>
          <a:xfrm>
            <a:off x="1921397" y="1484165"/>
            <a:ext cx="8917958" cy="4585871"/>
          </a:xfrm>
          <a:prstGeom prst="rect">
            <a:avLst/>
          </a:prstGeom>
        </p:spPr>
        <p:txBody>
          <a:bodyPr wrap="square">
            <a:spAutoFit/>
          </a:bodyPr>
          <a:lstStyle/>
          <a:p>
            <a:r>
              <a:rPr kumimoji="1" lang="ja-JP" altLang="en-US" sz="2000" dirty="0" smtClean="0">
                <a:solidFill>
                  <a:srgbClr val="0066FF"/>
                </a:solidFill>
                <a:latin typeface="Meiryo UI" panose="020B0604030504040204" pitchFamily="50" charset="-128"/>
                <a:ea typeface="Meiryo UI" panose="020B0604030504040204" pitchFamily="50" charset="-128"/>
              </a:rPr>
              <a:t>はじめに</a:t>
            </a:r>
            <a:endParaRPr kumimoji="1" lang="en-US" altLang="ja-JP" sz="2000" dirty="0" smtClean="0">
              <a:solidFill>
                <a:srgbClr val="0066FF"/>
              </a:solidFill>
              <a:latin typeface="Meiryo UI" panose="020B0604030504040204" pitchFamily="50" charset="-128"/>
              <a:ea typeface="Meiryo UI" panose="020B0604030504040204" pitchFamily="50" charset="-128"/>
            </a:endParaRPr>
          </a:p>
          <a:p>
            <a:endParaRPr kumimoji="1" lang="en-US" altLang="ja-JP" sz="2000" dirty="0">
              <a:solidFill>
                <a:srgbClr val="0066FF"/>
              </a:solidFill>
              <a:latin typeface="Meiryo UI" panose="020B0604030504040204" pitchFamily="50" charset="-128"/>
              <a:ea typeface="Meiryo UI" panose="020B0604030504040204" pitchFamily="50" charset="-128"/>
            </a:endParaRPr>
          </a:p>
          <a:p>
            <a:r>
              <a:rPr lang="en-US" altLang="ja-JP" sz="2000" dirty="0">
                <a:solidFill>
                  <a:srgbClr val="0066FF"/>
                </a:solidFill>
                <a:latin typeface="Meiryo UI" panose="020B0604030504040204" pitchFamily="50" charset="-128"/>
                <a:ea typeface="Meiryo UI" panose="020B0604030504040204" pitchFamily="50" charset="-128"/>
              </a:rPr>
              <a:t>Ⅰ.</a:t>
            </a:r>
            <a:r>
              <a:rPr lang="ja-JP" altLang="en-US" sz="2000" dirty="0">
                <a:solidFill>
                  <a:srgbClr val="0066FF"/>
                </a:solidFill>
                <a:latin typeface="Meiryo UI" panose="020B0604030504040204" pitchFamily="50" charset="-128"/>
                <a:ea typeface="Meiryo UI" panose="020B0604030504040204" pitchFamily="50" charset="-128"/>
              </a:rPr>
              <a:t>　</a:t>
            </a:r>
            <a:r>
              <a:rPr lang="ja-JP" altLang="en-US" sz="2000" dirty="0" smtClean="0">
                <a:solidFill>
                  <a:srgbClr val="0066FF"/>
                </a:solidFill>
                <a:latin typeface="Meiryo UI" panose="020B0604030504040204" pitchFamily="50" charset="-128"/>
                <a:ea typeface="Meiryo UI" panose="020B0604030504040204" pitchFamily="50" charset="-128"/>
              </a:rPr>
              <a:t>私たち</a:t>
            </a:r>
            <a:r>
              <a:rPr lang="ja-JP" altLang="en-US" sz="2000" dirty="0" smtClean="0">
                <a:solidFill>
                  <a:srgbClr val="237BFF"/>
                </a:solidFill>
                <a:latin typeface="Meiryo UI" panose="020B0604030504040204" pitchFamily="50" charset="-128"/>
                <a:ea typeface="Meiryo UI" panose="020B0604030504040204" pitchFamily="50" charset="-128"/>
              </a:rPr>
              <a:t>は</a:t>
            </a:r>
            <a:r>
              <a:rPr lang="ja-JP" altLang="en-US" sz="2000" dirty="0" smtClean="0">
                <a:solidFill>
                  <a:srgbClr val="0066FF"/>
                </a:solidFill>
                <a:latin typeface="Meiryo UI" panose="020B0604030504040204" pitchFamily="50" charset="-128"/>
                <a:ea typeface="Meiryo UI" panose="020B0604030504040204" pitchFamily="50" charset="-128"/>
              </a:rPr>
              <a:t>どのような社会に暮らしているか</a:t>
            </a:r>
            <a:endParaRPr lang="en-US" altLang="ja-JP" sz="2000" dirty="0" smtClean="0">
              <a:solidFill>
                <a:srgbClr val="0066FF"/>
              </a:solidFill>
              <a:latin typeface="Meiryo UI" panose="020B0604030504040204" pitchFamily="50" charset="-128"/>
              <a:ea typeface="Meiryo UI" panose="020B0604030504040204" pitchFamily="50" charset="-128"/>
            </a:endParaRPr>
          </a:p>
          <a:p>
            <a:endParaRPr lang="en-US" altLang="ja-JP" sz="2000" dirty="0">
              <a:solidFill>
                <a:srgbClr val="0066FF"/>
              </a:solidFill>
              <a:latin typeface="Meiryo UI" panose="020B0604030504040204" pitchFamily="50" charset="-128"/>
              <a:ea typeface="Meiryo UI" panose="020B0604030504040204" pitchFamily="50" charset="-128"/>
            </a:endParaRPr>
          </a:p>
          <a:p>
            <a:r>
              <a:rPr lang="en-US" altLang="ja-JP" sz="2000" dirty="0" smtClean="0">
                <a:solidFill>
                  <a:srgbClr val="0066FF"/>
                </a:solidFill>
                <a:latin typeface="Meiryo UI" panose="020B0604030504040204" pitchFamily="50" charset="-128"/>
                <a:ea typeface="Meiryo UI" panose="020B0604030504040204" pitchFamily="50" charset="-128"/>
              </a:rPr>
              <a:t>Ⅱ.</a:t>
            </a:r>
            <a:r>
              <a:rPr lang="ja-JP" altLang="en-US" sz="2000" dirty="0" smtClean="0">
                <a:solidFill>
                  <a:srgbClr val="0066FF"/>
                </a:solidFill>
                <a:latin typeface="Meiryo UI" panose="020B0604030504040204" pitchFamily="50" charset="-128"/>
                <a:ea typeface="Meiryo UI" panose="020B0604030504040204" pitchFamily="50" charset="-128"/>
              </a:rPr>
              <a:t>　日本の社会福祉制度は、国民・住民の生活保障として機能しているか</a:t>
            </a:r>
            <a:endParaRPr lang="en-US" altLang="ja-JP" sz="2000" dirty="0" smtClean="0">
              <a:solidFill>
                <a:srgbClr val="0066FF"/>
              </a:solidFill>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１</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日本の社会福祉制度はどうなっているか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２</a:t>
            </a: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 日本の社会福祉制度は、機能しているか</a:t>
            </a:r>
            <a:endParaRPr lang="en-US" altLang="ja-JP" dirty="0" smtClean="0">
              <a:latin typeface="Meiryo UI" panose="020B0604030504040204" pitchFamily="50" charset="-128"/>
              <a:ea typeface="Meiryo UI" panose="020B0604030504040204" pitchFamily="50" charset="-128"/>
            </a:endParaRPr>
          </a:p>
          <a:p>
            <a:endParaRPr kumimoji="1" lang="en-US" altLang="ja-JP" sz="2000" dirty="0" smtClean="0">
              <a:solidFill>
                <a:srgbClr val="0066FF"/>
              </a:solidFill>
              <a:latin typeface="Meiryo UI" panose="020B0604030504040204" pitchFamily="50" charset="-128"/>
              <a:ea typeface="Meiryo UI" panose="020B0604030504040204" pitchFamily="50" charset="-128"/>
            </a:endParaRPr>
          </a:p>
          <a:p>
            <a:r>
              <a:rPr kumimoji="1" lang="en-US" altLang="ja-JP" sz="2000" dirty="0" smtClean="0">
                <a:solidFill>
                  <a:srgbClr val="0066FF"/>
                </a:solidFill>
                <a:latin typeface="Meiryo UI" panose="020B0604030504040204" pitchFamily="50" charset="-128"/>
                <a:ea typeface="Meiryo UI" panose="020B0604030504040204" pitchFamily="50" charset="-128"/>
              </a:rPr>
              <a:t>Ⅲ</a:t>
            </a:r>
            <a:r>
              <a:rPr lang="en-US" altLang="ja-JP" sz="2000" dirty="0" smtClean="0">
                <a:solidFill>
                  <a:srgbClr val="0066FF"/>
                </a:solidFill>
                <a:latin typeface="Meiryo UI" panose="020B0604030504040204" pitchFamily="50" charset="-128"/>
                <a:ea typeface="Meiryo UI" panose="020B0604030504040204" pitchFamily="50" charset="-128"/>
              </a:rPr>
              <a:t>.</a:t>
            </a:r>
            <a:r>
              <a:rPr lang="ja-JP" altLang="en-US" sz="2000" dirty="0">
                <a:solidFill>
                  <a:srgbClr val="0066FF"/>
                </a:solidFill>
                <a:latin typeface="Meiryo UI" panose="020B0604030504040204" pitchFamily="50" charset="-128"/>
                <a:ea typeface="Meiryo UI" panose="020B0604030504040204" pitchFamily="50" charset="-128"/>
              </a:rPr>
              <a:t>　</a:t>
            </a:r>
            <a:r>
              <a:rPr lang="ja-JP" altLang="ja-JP" sz="2000" dirty="0">
                <a:solidFill>
                  <a:srgbClr val="0066FF"/>
                </a:solidFill>
                <a:latin typeface="Meiryo UI" panose="020B0604030504040204" pitchFamily="50" charset="-128"/>
                <a:ea typeface="Meiryo UI" panose="020B0604030504040204" pitchFamily="50" charset="-128"/>
              </a:rPr>
              <a:t>「攻め」の公助をどう考える</a:t>
            </a:r>
            <a:r>
              <a:rPr lang="ja-JP" altLang="ja-JP" sz="2000" dirty="0" smtClean="0">
                <a:solidFill>
                  <a:srgbClr val="0066FF"/>
                </a:solidFill>
                <a:latin typeface="Meiryo UI" panose="020B0604030504040204" pitchFamily="50" charset="-128"/>
                <a:ea typeface="Meiryo UI" panose="020B0604030504040204" pitchFamily="50" charset="-128"/>
              </a:rPr>
              <a:t>か</a:t>
            </a:r>
            <a:endParaRPr lang="en-US" altLang="ja-JP" sz="2000" dirty="0" smtClean="0">
              <a:solidFill>
                <a:srgbClr val="0066FF"/>
              </a:solidFill>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１</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社会福祉行政をどうとらえるか</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２</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申請主義と職権主義をどうとらえるか</a:t>
            </a:r>
            <a:endParaRPr kumimoji="1"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３</a:t>
            </a: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「攻めの</a:t>
            </a:r>
            <a:r>
              <a:rPr lang="ja-JP" altLang="en-US" dirty="0">
                <a:latin typeface="Meiryo UI" panose="020B0604030504040204" pitchFamily="50" charset="-128"/>
                <a:ea typeface="Meiryo UI" panose="020B0604030504040204" pitchFamily="50" charset="-128"/>
              </a:rPr>
              <a:t>公助</a:t>
            </a:r>
            <a:r>
              <a:rPr lang="ja-JP" altLang="en-US" dirty="0" smtClean="0">
                <a:solidFill>
                  <a:srgbClr val="0F7698"/>
                </a:solidFill>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はなぜ必要か</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a:p>
            <a:r>
              <a:rPr lang="en-US" altLang="ja-JP" sz="2000" dirty="0" smtClean="0">
                <a:solidFill>
                  <a:srgbClr val="0066FF"/>
                </a:solidFill>
                <a:latin typeface="Meiryo UI" panose="020B0604030504040204" pitchFamily="50" charset="-128"/>
                <a:ea typeface="Meiryo UI" panose="020B0604030504040204" pitchFamily="50" charset="-128"/>
              </a:rPr>
              <a:t>Ⅳ.</a:t>
            </a:r>
            <a:r>
              <a:rPr lang="ja-JP" altLang="en-US" sz="2000" dirty="0" smtClean="0">
                <a:solidFill>
                  <a:srgbClr val="0066FF"/>
                </a:solidFill>
                <a:latin typeface="Meiryo UI" panose="020B0604030504040204" pitchFamily="50" charset="-128"/>
                <a:ea typeface="Meiryo UI" panose="020B0604030504040204" pitchFamily="50" charset="-128"/>
              </a:rPr>
              <a:t>　「攻めの福祉」をどう進めているか</a:t>
            </a:r>
            <a:r>
              <a:rPr lang="ja-JP" altLang="en-US" sz="2000" dirty="0">
                <a:solidFill>
                  <a:srgbClr val="0066FF"/>
                </a:solidFill>
                <a:latin typeface="Meiryo UI" panose="020B0604030504040204" pitchFamily="50" charset="-128"/>
                <a:ea typeface="Meiryo UI" panose="020B0604030504040204" pitchFamily="50" charset="-128"/>
              </a:rPr>
              <a:t>　</a:t>
            </a:r>
            <a:r>
              <a:rPr lang="ja-JP" altLang="en-US" sz="1600" dirty="0" smtClean="0">
                <a:solidFill>
                  <a:srgbClr val="0066FF"/>
                </a:solidFill>
                <a:latin typeface="Meiryo UI" panose="020B0604030504040204" pitchFamily="50" charset="-128"/>
                <a:ea typeface="Meiryo UI" panose="020B0604030504040204" pitchFamily="50" charset="-128"/>
              </a:rPr>
              <a:t>－自治体社会福祉行政の実践から展望する</a:t>
            </a:r>
            <a:r>
              <a:rPr lang="en-US" altLang="ja-JP" sz="1600" dirty="0" smtClean="0">
                <a:solidFill>
                  <a:srgbClr val="0066FF"/>
                </a:solidFill>
                <a:latin typeface="Meiryo UI" panose="020B0604030504040204" pitchFamily="50" charset="-128"/>
                <a:ea typeface="Meiryo UI" panose="020B0604030504040204" pitchFamily="50" charset="-128"/>
              </a:rPr>
              <a:t>―</a:t>
            </a:r>
            <a:r>
              <a:rPr lang="ja-JP" altLang="en-US" sz="2000" dirty="0" smtClean="0">
                <a:solidFill>
                  <a:srgbClr val="0066FF"/>
                </a:solidFill>
                <a:latin typeface="Meiryo UI" panose="020B0604030504040204" pitchFamily="50" charset="-128"/>
                <a:ea typeface="Meiryo UI" panose="020B0604030504040204" pitchFamily="50" charset="-128"/>
              </a:rPr>
              <a:t>　</a:t>
            </a:r>
            <a:endParaRPr lang="en-US" altLang="ja-JP" sz="2000" dirty="0" smtClean="0">
              <a:solidFill>
                <a:srgbClr val="0066FF"/>
              </a:solidFill>
              <a:latin typeface="Meiryo UI" panose="020B0604030504040204" pitchFamily="50" charset="-128"/>
              <a:ea typeface="Meiryo UI" panose="020B0604030504040204" pitchFamily="50" charset="-128"/>
            </a:endParaRPr>
          </a:p>
          <a:p>
            <a:r>
              <a:rPr lang="ja-JP" altLang="en-US" sz="2000" dirty="0" smtClean="0">
                <a:solidFill>
                  <a:srgbClr val="0066FF"/>
                </a:solidFill>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D57F1E4F-1CFF-5643-939E-217C01CDF565}" type="slidenum">
              <a:rPr lang="en-US" sz="2000" smtClean="0"/>
              <a:pPr/>
              <a:t>1</a:t>
            </a:fld>
            <a:endParaRPr lang="en-US" sz="2000" dirty="0"/>
          </a:p>
        </p:txBody>
      </p:sp>
    </p:spTree>
    <p:extLst>
      <p:ext uri="{BB962C8B-B14F-4D97-AF65-F5344CB8AC3E}">
        <p14:creationId xmlns:p14="http://schemas.microsoft.com/office/powerpoint/2010/main" val="973342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36150" y="598025"/>
            <a:ext cx="6591567" cy="547868"/>
          </a:xfrm>
        </p:spPr>
        <p:txBody>
          <a:bodyPr>
            <a:normAutofit/>
          </a:bodyPr>
          <a:lstStyle/>
          <a:p>
            <a:r>
              <a:rPr lang="ja-JP" altLang="en-US" sz="1400" b="1" dirty="0">
                <a:solidFill>
                  <a:srgbClr val="0066FF"/>
                </a:solidFill>
                <a:latin typeface="ＭＳ ゴシック" panose="020B0609070205080204" pitchFamily="49" charset="-128"/>
                <a:ea typeface="ＭＳ ゴシック" panose="020B0609070205080204" pitchFamily="49" charset="-128"/>
              </a:rPr>
              <a:t>＜</a:t>
            </a:r>
            <a:r>
              <a:rPr lang="ja-JP" altLang="en-US" sz="1400" b="1" dirty="0" smtClean="0">
                <a:solidFill>
                  <a:srgbClr val="0066FF"/>
                </a:solidFill>
                <a:latin typeface="ＭＳ ゴシック" panose="020B0609070205080204" pitchFamily="49" charset="-128"/>
                <a:ea typeface="ＭＳ ゴシック" panose="020B0609070205080204" pitchFamily="49" charset="-128"/>
              </a:rPr>
              <a:t>資料</a:t>
            </a:r>
            <a:r>
              <a:rPr lang="en-US" altLang="ja-JP" sz="1400" b="1" dirty="0" smtClean="0">
                <a:solidFill>
                  <a:srgbClr val="0066FF"/>
                </a:solidFill>
                <a:latin typeface="ＭＳ ゴシック" panose="020B0609070205080204" pitchFamily="49" charset="-128"/>
                <a:ea typeface="ＭＳ ゴシック" panose="020B0609070205080204" pitchFamily="49" charset="-128"/>
              </a:rPr>
              <a:t>4</a:t>
            </a:r>
            <a:r>
              <a:rPr lang="ja-JP" altLang="en-US" sz="1400" b="1" dirty="0" smtClean="0">
                <a:solidFill>
                  <a:srgbClr val="0066FF"/>
                </a:solidFill>
                <a:latin typeface="ＭＳ ゴシック" panose="020B0609070205080204" pitchFamily="49" charset="-128"/>
                <a:ea typeface="ＭＳ ゴシック" panose="020B0609070205080204" pitchFamily="49" charset="-128"/>
              </a:rPr>
              <a:t>＞</a:t>
            </a:r>
            <a:r>
              <a:rPr lang="ja-JP" altLang="en-US" sz="1400" b="1" dirty="0">
                <a:solidFill>
                  <a:srgbClr val="0066FF"/>
                </a:solidFill>
                <a:latin typeface="ＭＳ ゴシック" panose="020B0609070205080204" pitchFamily="49" charset="-128"/>
                <a:ea typeface="ＭＳ ゴシック" panose="020B0609070205080204" pitchFamily="49" charset="-128"/>
              </a:rPr>
              <a:t/>
            </a:r>
            <a:br>
              <a:rPr lang="ja-JP" altLang="en-US" sz="1400" b="1" dirty="0">
                <a:solidFill>
                  <a:srgbClr val="0066FF"/>
                </a:solidFill>
                <a:latin typeface="ＭＳ ゴシック" panose="020B0609070205080204" pitchFamily="49" charset="-128"/>
                <a:ea typeface="ＭＳ ゴシック" panose="020B0609070205080204" pitchFamily="49" charset="-128"/>
              </a:rPr>
            </a:br>
            <a:endParaRPr kumimoji="1" lang="ja-JP" altLang="en-US" sz="1400" dirty="0"/>
          </a:p>
        </p:txBody>
      </p:sp>
      <p:pic>
        <p:nvPicPr>
          <p:cNvPr id="5" name="コンテンツ プレースホルダー 4"/>
          <p:cNvPicPr>
            <a:picLocks noGrp="1" noChangeAspect="1"/>
          </p:cNvPicPr>
          <p:nvPr>
            <p:ph idx="1"/>
          </p:nvPr>
        </p:nvPicPr>
        <p:blipFill rotWithShape="1">
          <a:blip r:embed="rId2"/>
          <a:srcRect b="7892"/>
          <a:stretch/>
        </p:blipFill>
        <p:spPr>
          <a:xfrm>
            <a:off x="1625195" y="1284791"/>
            <a:ext cx="8324827" cy="4307118"/>
          </a:xfrm>
          <a:prstGeom prst="rect">
            <a:avLst/>
          </a:prstGeom>
        </p:spPr>
      </p:pic>
      <p:sp>
        <p:nvSpPr>
          <p:cNvPr id="4" name="スライド番号プレースホルダー 3"/>
          <p:cNvSpPr>
            <a:spLocks noGrp="1"/>
          </p:cNvSpPr>
          <p:nvPr>
            <p:ph type="sldNum" sz="quarter" idx="12"/>
          </p:nvPr>
        </p:nvSpPr>
        <p:spPr/>
        <p:txBody>
          <a:bodyPr/>
          <a:lstStyle/>
          <a:p>
            <a:fld id="{519954A3-9DFD-4C44-94BA-B95130A3BA1C}" type="slidenum">
              <a:rPr lang="en-US" smtClean="0"/>
              <a:pPr/>
              <a:t>19</a:t>
            </a:fld>
            <a:endParaRPr lang="en-US" dirty="0"/>
          </a:p>
        </p:txBody>
      </p:sp>
      <p:sp>
        <p:nvSpPr>
          <p:cNvPr id="6" name="正方形/長方形 5"/>
          <p:cNvSpPr/>
          <p:nvPr/>
        </p:nvSpPr>
        <p:spPr>
          <a:xfrm>
            <a:off x="1475142" y="5790704"/>
            <a:ext cx="9110798" cy="261610"/>
          </a:xfrm>
          <a:prstGeom prst="rect">
            <a:avLst/>
          </a:prstGeom>
        </p:spPr>
        <p:txBody>
          <a:bodyPr wrap="square">
            <a:spAutoFit/>
          </a:bodyPr>
          <a:lstStyle/>
          <a:p>
            <a:pPr lvl="0" defTabSz="914400" eaLnBrk="0" fontAlgn="base" hangingPunct="0">
              <a:spcBef>
                <a:spcPct val="0"/>
              </a:spcBef>
              <a:spcAft>
                <a:spcPct val="0"/>
              </a:spcAft>
            </a:pPr>
            <a:r>
              <a:rPr lang="en-US" altLang="ja-JP" sz="1100" dirty="0" smtClean="0">
                <a:solidFill>
                  <a:schemeClr val="accent2">
                    <a:lumMod val="50000"/>
                  </a:schemeClr>
                </a:solidFill>
                <a:latin typeface="Century" panose="02040604050505020304" pitchFamily="18" charset="0"/>
                <a:ea typeface="ＭＳ 明朝" panose="02020609040205080304" pitchFamily="17" charset="-128"/>
                <a:cs typeface="ＭＳ 明朝" panose="02020609040205080304" pitchFamily="17" charset="-128"/>
              </a:rPr>
              <a:t>(</a:t>
            </a:r>
            <a:r>
              <a:rPr lang="ja-JP" altLang="en-US" sz="1100" dirty="0" smtClean="0">
                <a:solidFill>
                  <a:schemeClr val="accent2">
                    <a:lumMod val="50000"/>
                  </a:schemeClr>
                </a:solidFill>
                <a:latin typeface="Arial" panose="020B0604020202020204" pitchFamily="34" charset="0"/>
              </a:rPr>
              <a:t>出典：岡部卓「生活困窮者の自立・尊厳の確保と地域づくり」</a:t>
            </a:r>
            <a:r>
              <a:rPr lang="en-US" altLang="ja-JP" sz="1100" dirty="0" smtClean="0">
                <a:solidFill>
                  <a:schemeClr val="accent2">
                    <a:lumMod val="50000"/>
                  </a:schemeClr>
                </a:solidFill>
                <a:latin typeface="Arial" panose="020B0604020202020204" pitchFamily="34" charset="0"/>
              </a:rPr>
              <a:t>『</a:t>
            </a:r>
            <a:r>
              <a:rPr lang="ja-JP" altLang="en-US" sz="1100" dirty="0" smtClean="0">
                <a:solidFill>
                  <a:schemeClr val="accent2">
                    <a:lumMod val="50000"/>
                  </a:schemeClr>
                </a:solidFill>
                <a:latin typeface="Arial" panose="020B0604020202020204" pitchFamily="34" charset="0"/>
              </a:rPr>
              <a:t>月刊福祉</a:t>
            </a:r>
            <a:r>
              <a:rPr lang="en-US" altLang="ja-JP" sz="1100" dirty="0" smtClean="0">
                <a:solidFill>
                  <a:schemeClr val="accent2">
                    <a:lumMod val="50000"/>
                  </a:schemeClr>
                </a:solidFill>
                <a:latin typeface="Arial" panose="020B0604020202020204" pitchFamily="34" charset="0"/>
              </a:rPr>
              <a:t>』</a:t>
            </a:r>
            <a:r>
              <a:rPr lang="ja-JP" altLang="en-US" sz="1100" dirty="0" smtClean="0">
                <a:solidFill>
                  <a:schemeClr val="accent2">
                    <a:lumMod val="50000"/>
                  </a:schemeClr>
                </a:solidFill>
                <a:latin typeface="Arial" panose="020B0604020202020204" pitchFamily="34" charset="0"/>
              </a:rPr>
              <a:t>第</a:t>
            </a:r>
            <a:r>
              <a:rPr lang="en-US" altLang="ja-JP" sz="1100" dirty="0" smtClean="0">
                <a:solidFill>
                  <a:schemeClr val="accent2">
                    <a:lumMod val="50000"/>
                  </a:schemeClr>
                </a:solidFill>
                <a:latin typeface="Arial" panose="020B0604020202020204" pitchFamily="34" charset="0"/>
              </a:rPr>
              <a:t>101</a:t>
            </a:r>
            <a:r>
              <a:rPr lang="ja-JP" altLang="en-US" sz="1100" dirty="0" smtClean="0">
                <a:solidFill>
                  <a:schemeClr val="accent2">
                    <a:lumMod val="50000"/>
                  </a:schemeClr>
                </a:solidFill>
                <a:latin typeface="Arial" panose="020B0604020202020204" pitchFamily="34" charset="0"/>
              </a:rPr>
              <a:t>巻第７号，全国社会福祉協議会，</a:t>
            </a:r>
            <a:r>
              <a:rPr lang="en-US" altLang="ja-JP" sz="1100" dirty="0" smtClean="0">
                <a:solidFill>
                  <a:schemeClr val="accent2">
                    <a:lumMod val="50000"/>
                  </a:schemeClr>
                </a:solidFill>
                <a:latin typeface="Arial" panose="020B0604020202020204" pitchFamily="34" charset="0"/>
              </a:rPr>
              <a:t>2018</a:t>
            </a:r>
            <a:r>
              <a:rPr lang="ja-JP" altLang="en-US" sz="1100" dirty="0" smtClean="0">
                <a:solidFill>
                  <a:schemeClr val="accent2">
                    <a:lumMod val="50000"/>
                  </a:schemeClr>
                </a:solidFill>
                <a:latin typeface="Arial" panose="020B0604020202020204" pitchFamily="34" charset="0"/>
              </a:rPr>
              <a:t>年，</a:t>
            </a:r>
            <a:r>
              <a:rPr lang="en-US" altLang="ja-JP" sz="1100" dirty="0" smtClean="0">
                <a:solidFill>
                  <a:schemeClr val="accent2">
                    <a:lumMod val="50000"/>
                  </a:schemeClr>
                </a:solidFill>
                <a:latin typeface="Arial" panose="020B0604020202020204" pitchFamily="34" charset="0"/>
              </a:rPr>
              <a:t>41</a:t>
            </a:r>
            <a:r>
              <a:rPr lang="ja-JP" altLang="en-US" sz="1100" dirty="0" smtClean="0">
                <a:solidFill>
                  <a:schemeClr val="accent2">
                    <a:lumMod val="50000"/>
                  </a:schemeClr>
                </a:solidFill>
                <a:latin typeface="Arial" panose="020B0604020202020204" pitchFamily="34" charset="0"/>
              </a:rPr>
              <a:t>ページ図１）</a:t>
            </a:r>
            <a:endParaRPr lang="en-US" altLang="ja-JP" sz="1100" dirty="0">
              <a:solidFill>
                <a:schemeClr val="accent2">
                  <a:lumMod val="50000"/>
                </a:schemeClr>
              </a:solidFill>
              <a:latin typeface="Century" panose="02040604050505020304" pitchFamily="18" charset="0"/>
              <a:ea typeface="ＭＳ 明朝" panose="02020609040205080304" pitchFamily="17" charset="-128"/>
              <a:cs typeface="ＭＳ 明朝" panose="02020609040205080304" pitchFamily="17" charset="-128"/>
            </a:endParaRPr>
          </a:p>
        </p:txBody>
      </p:sp>
    </p:spTree>
    <p:extLst>
      <p:ext uri="{BB962C8B-B14F-4D97-AF65-F5344CB8AC3E}">
        <p14:creationId xmlns:p14="http://schemas.microsoft.com/office/powerpoint/2010/main" val="337153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15859" y="409488"/>
            <a:ext cx="9422085" cy="865880"/>
          </a:xfrm>
        </p:spPr>
        <p:txBody>
          <a:bodyPr>
            <a:normAutofit/>
          </a:bodyPr>
          <a:lstStyle/>
          <a:p>
            <a:r>
              <a:rPr kumimoji="1" lang="en-US" altLang="ja-JP" sz="3200" b="1" dirty="0" smtClean="0">
                <a:solidFill>
                  <a:srgbClr val="0066FF"/>
                </a:solidFill>
              </a:rPr>
              <a:t>Ⅰ</a:t>
            </a:r>
            <a:r>
              <a:rPr lang="en-US" altLang="ja-JP" sz="3200" b="1" dirty="0" smtClean="0">
                <a:solidFill>
                  <a:srgbClr val="0066FF"/>
                </a:solidFill>
              </a:rPr>
              <a:t>.</a:t>
            </a:r>
            <a:r>
              <a:rPr lang="ja-JP" altLang="en-US" sz="3200" b="1" dirty="0" smtClean="0">
                <a:solidFill>
                  <a:srgbClr val="0066FF"/>
                </a:solidFill>
              </a:rPr>
              <a:t>　私たちはどのような社会に暮らしているか</a:t>
            </a:r>
            <a:endParaRPr kumimoji="1" lang="ja-JP" altLang="en-US" sz="3200" b="1" dirty="0">
              <a:solidFill>
                <a:srgbClr val="0066FF"/>
              </a:solidFill>
            </a:endParaRPr>
          </a:p>
        </p:txBody>
      </p:sp>
      <p:sp>
        <p:nvSpPr>
          <p:cNvPr id="3" name="コンテンツ プレースホルダー 2"/>
          <p:cNvSpPr>
            <a:spLocks noGrp="1"/>
          </p:cNvSpPr>
          <p:nvPr>
            <p:ph idx="1"/>
          </p:nvPr>
        </p:nvSpPr>
        <p:spPr>
          <a:xfrm>
            <a:off x="1678507" y="978060"/>
            <a:ext cx="8915400" cy="5758406"/>
          </a:xfrm>
        </p:spPr>
        <p:txBody>
          <a:bodyPr>
            <a:normAutofit/>
          </a:bodyPr>
          <a:lstStyle/>
          <a:p>
            <a:pPr marL="0" indent="0">
              <a:lnSpc>
                <a:spcPct val="150000"/>
              </a:lnSpc>
              <a:buNone/>
            </a:pPr>
            <a:r>
              <a:rPr lang="en-US" altLang="ja-JP" sz="2000" dirty="0" smtClean="0">
                <a:solidFill>
                  <a:schemeClr val="accent2">
                    <a:lumMod val="50000"/>
                  </a:schemeClr>
                </a:solidFill>
                <a:latin typeface="Meiryo UI" panose="020B0604030504040204" pitchFamily="50" charset="-128"/>
                <a:ea typeface="Meiryo UI" panose="020B0604030504040204" pitchFamily="50" charset="-128"/>
              </a:rPr>
              <a:t>1.</a:t>
            </a:r>
            <a:r>
              <a:rPr lang="ja-JP" altLang="en-US" sz="2000" dirty="0">
                <a:solidFill>
                  <a:schemeClr val="accent2">
                    <a:lumMod val="50000"/>
                  </a:schemeClr>
                </a:solidFill>
                <a:latin typeface="Meiryo UI" panose="020B0604030504040204" pitchFamily="50" charset="-128"/>
                <a:ea typeface="Meiryo UI" panose="020B0604030504040204" pitchFamily="50" charset="-128"/>
              </a:rPr>
              <a:t>　</a:t>
            </a:r>
            <a:r>
              <a:rPr lang="ja-JP" altLang="en-US" sz="2000" dirty="0" smtClean="0">
                <a:solidFill>
                  <a:schemeClr val="accent2">
                    <a:lumMod val="50000"/>
                  </a:schemeClr>
                </a:solidFill>
                <a:latin typeface="Meiryo UI" panose="020B0604030504040204" pitchFamily="50" charset="-128"/>
                <a:ea typeface="Meiryo UI" panose="020B0604030504040204" pitchFamily="50" charset="-128"/>
              </a:rPr>
              <a:t>私たちはどのような社会に暮らしているか</a:t>
            </a:r>
            <a:endParaRPr lang="en-US" altLang="ja-JP" sz="2000" dirty="0" smtClean="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150000"/>
              </a:lnSpc>
              <a:buNone/>
            </a:pPr>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（１）</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現代社会</a:t>
            </a:r>
            <a:r>
              <a:rPr lang="ja-JP" altLang="en-US" sz="1600" dirty="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生活</a:t>
            </a:r>
            <a:r>
              <a:rPr lang="ja-JP" altLang="ja-JP" sz="1600" dirty="0">
                <a:solidFill>
                  <a:schemeClr val="accent2">
                    <a:lumMod val="50000"/>
                  </a:schemeClr>
                </a:solidFill>
                <a:latin typeface="Meiryo UI" panose="020B0604030504040204" pitchFamily="50" charset="-128"/>
                <a:ea typeface="Meiryo UI" panose="020B0604030504040204" pitchFamily="50" charset="-128"/>
              </a:rPr>
              <a:t>の自己責任の原則、私有財産の形成・</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保有</a:t>
            </a:r>
            <a:endParaRPr lang="en-US" altLang="ja-JP" sz="1600" dirty="0" smtClean="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150000"/>
              </a:lnSpc>
              <a:buNone/>
            </a:pP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（２）私たちは、どのような生活上のリスクに囲まれているか　　　　　　　　</a:t>
            </a:r>
            <a:endParaRPr lang="en-US" altLang="ja-JP" sz="1600" dirty="0" smtClean="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150000"/>
              </a:lnSpc>
              <a:buNone/>
            </a:pPr>
            <a:r>
              <a:rPr lang="ja-JP" altLang="en-US" sz="1600" dirty="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1">
                    <a:lumMod val="75000"/>
                  </a:schemeClr>
                </a:solidFill>
                <a:latin typeface="Meiryo UI" panose="020B0604030504040204" pitchFamily="50" charset="-128"/>
                <a:ea typeface="Meiryo UI" panose="020B0604030504040204" pitchFamily="50" charset="-128"/>
              </a:rPr>
              <a:t>・・・・・</a:t>
            </a:r>
            <a:r>
              <a:rPr lang="en-US" altLang="ja-JP" sz="1600" dirty="0" smtClean="0">
                <a:solidFill>
                  <a:schemeClr val="accent1">
                    <a:lumMod val="75000"/>
                  </a:schemeClr>
                </a:solidFill>
                <a:latin typeface="Meiryo UI" panose="020B0604030504040204" pitchFamily="50" charset="-128"/>
                <a:ea typeface="Meiryo UI" panose="020B0604030504040204" pitchFamily="50" charset="-128"/>
              </a:rPr>
              <a:t>&lt;</a:t>
            </a:r>
            <a:r>
              <a:rPr lang="ja-JP" altLang="en-US" sz="1600" dirty="0" smtClean="0">
                <a:solidFill>
                  <a:schemeClr val="accent1">
                    <a:lumMod val="75000"/>
                  </a:schemeClr>
                </a:solidFill>
                <a:latin typeface="Meiryo UI" panose="020B0604030504040204" pitchFamily="50" charset="-128"/>
                <a:ea typeface="Meiryo UI" panose="020B0604030504040204" pitchFamily="50" charset="-128"/>
              </a:rPr>
              <a:t>資料</a:t>
            </a:r>
            <a:r>
              <a:rPr lang="en-US" altLang="ja-JP" sz="1600" dirty="0" smtClean="0">
                <a:solidFill>
                  <a:schemeClr val="accent1">
                    <a:lumMod val="75000"/>
                  </a:schemeClr>
                </a:solidFill>
                <a:latin typeface="Meiryo UI" panose="020B0604030504040204" pitchFamily="50" charset="-128"/>
                <a:ea typeface="Meiryo UI" panose="020B0604030504040204" pitchFamily="50" charset="-128"/>
              </a:rPr>
              <a:t>1</a:t>
            </a:r>
            <a:r>
              <a:rPr lang="ja-JP" altLang="en-US" sz="1600" dirty="0" smtClean="0">
                <a:solidFill>
                  <a:schemeClr val="accent1">
                    <a:lumMod val="75000"/>
                  </a:schemeClr>
                </a:solidFill>
                <a:latin typeface="Meiryo UI" panose="020B0604030504040204" pitchFamily="50" charset="-128"/>
                <a:ea typeface="Meiryo UI" panose="020B0604030504040204" pitchFamily="50" charset="-128"/>
              </a:rPr>
              <a:t>＞</a:t>
            </a:r>
            <a:endParaRPr lang="en-US" altLang="ja-JP" sz="1600" dirty="0">
              <a:solidFill>
                <a:schemeClr val="accent1">
                  <a:lumMod val="75000"/>
                </a:schemeClr>
              </a:solidFill>
              <a:latin typeface="Meiryo UI" panose="020B0604030504040204" pitchFamily="50" charset="-128"/>
              <a:ea typeface="Meiryo UI" panose="020B0604030504040204" pitchFamily="50" charset="-128"/>
            </a:endParaRPr>
          </a:p>
          <a:p>
            <a:pPr marL="0" indent="0">
              <a:lnSpc>
                <a:spcPct val="150000"/>
              </a:lnSpc>
              <a:buNone/>
            </a:pPr>
            <a:r>
              <a:rPr lang="ja-JP" altLang="en-US" sz="2000" dirty="0" smtClean="0">
                <a:solidFill>
                  <a:schemeClr val="accent2">
                    <a:lumMod val="50000"/>
                  </a:schemeClr>
                </a:solidFill>
                <a:latin typeface="Meiryo UI" panose="020B0604030504040204" pitchFamily="50" charset="-128"/>
                <a:ea typeface="Meiryo UI" panose="020B0604030504040204" pitchFamily="50" charset="-128"/>
              </a:rPr>
              <a:t>２</a:t>
            </a:r>
            <a:r>
              <a:rPr lang="en-US" altLang="ja-JP" sz="2000" dirty="0" smtClean="0">
                <a:solidFill>
                  <a:schemeClr val="accent2">
                    <a:lumMod val="50000"/>
                  </a:schemeClr>
                </a:solidFill>
                <a:latin typeface="Meiryo UI" panose="020B0604030504040204" pitchFamily="50" charset="-128"/>
                <a:ea typeface="Meiryo UI" panose="020B0604030504040204" pitchFamily="50" charset="-128"/>
              </a:rPr>
              <a:t>.</a:t>
            </a:r>
            <a:r>
              <a:rPr lang="ja-JP" altLang="en-US" sz="2000" dirty="0" smtClean="0">
                <a:solidFill>
                  <a:schemeClr val="accent2">
                    <a:lumMod val="50000"/>
                  </a:schemeClr>
                </a:solidFill>
                <a:latin typeface="Meiryo UI" panose="020B0604030504040204" pitchFamily="50" charset="-128"/>
                <a:ea typeface="Meiryo UI" panose="020B0604030504040204" pitchFamily="50" charset="-128"/>
              </a:rPr>
              <a:t>　人</a:t>
            </a:r>
            <a:r>
              <a:rPr lang="ja-JP" altLang="ja-JP" sz="2000" dirty="0" smtClean="0">
                <a:solidFill>
                  <a:schemeClr val="accent2">
                    <a:lumMod val="50000"/>
                  </a:schemeClr>
                </a:solidFill>
                <a:latin typeface="Meiryo UI" panose="020B0604030504040204" pitchFamily="50" charset="-128"/>
                <a:ea typeface="Meiryo UI" panose="020B0604030504040204" pitchFamily="50" charset="-128"/>
              </a:rPr>
              <a:t>びと</a:t>
            </a:r>
            <a:r>
              <a:rPr lang="ja-JP" altLang="ja-JP" sz="2000" dirty="0">
                <a:solidFill>
                  <a:schemeClr val="accent2">
                    <a:lumMod val="50000"/>
                  </a:schemeClr>
                </a:solidFill>
                <a:latin typeface="Meiryo UI" panose="020B0604030504040204" pitchFamily="50" charset="-128"/>
                <a:ea typeface="Meiryo UI" panose="020B0604030504040204" pitchFamily="50" charset="-128"/>
              </a:rPr>
              <a:t>は生活上のリスクにどう対応しているか</a:t>
            </a:r>
          </a:p>
          <a:p>
            <a:pPr marL="0" indent="0">
              <a:lnSpc>
                <a:spcPct val="150000"/>
              </a:lnSpc>
              <a:buNone/>
            </a:pPr>
            <a:r>
              <a:rPr lang="ja-JP" altLang="ja-JP" dirty="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１</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個人</a:t>
            </a:r>
            <a:r>
              <a:rPr lang="ja-JP" altLang="ja-JP" sz="1600" dirty="0">
                <a:solidFill>
                  <a:schemeClr val="accent2">
                    <a:lumMod val="50000"/>
                  </a:schemeClr>
                </a:solidFill>
                <a:latin typeface="Meiryo UI" panose="020B0604030504040204" pitchFamily="50" charset="-128"/>
                <a:ea typeface="Meiryo UI" panose="020B0604030504040204" pitchFamily="50" charset="-128"/>
              </a:rPr>
              <a:t>レベルでの対応</a:t>
            </a:r>
          </a:p>
          <a:p>
            <a:pPr marL="0" indent="0">
              <a:lnSpc>
                <a:spcPct val="150000"/>
              </a:lnSpc>
              <a:buNone/>
            </a:pPr>
            <a:r>
              <a:rPr lang="ja-JP" altLang="ja-JP" sz="1600" dirty="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（２）</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コミュニティレベル</a:t>
            </a:r>
            <a:r>
              <a:rPr lang="ja-JP" altLang="ja-JP" sz="1600" dirty="0">
                <a:solidFill>
                  <a:schemeClr val="accent2">
                    <a:lumMod val="50000"/>
                  </a:schemeClr>
                </a:solidFill>
                <a:latin typeface="Meiryo UI" panose="020B0604030504040204" pitchFamily="50" charset="-128"/>
                <a:ea typeface="Meiryo UI" panose="020B0604030504040204" pitchFamily="50" charset="-128"/>
              </a:rPr>
              <a:t>での</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対応</a:t>
            </a:r>
            <a:r>
              <a:rPr lang="en-US" altLang="ja-JP" sz="16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a:t>
            </a:r>
            <a:r>
              <a:rPr lang="ja-JP" altLang="ja-JP" sz="1600" dirty="0">
                <a:solidFill>
                  <a:schemeClr val="accent2">
                    <a:lumMod val="50000"/>
                  </a:schemeClr>
                </a:solidFill>
                <a:latin typeface="Meiryo UI" panose="020B0604030504040204" pitchFamily="50" charset="-128"/>
                <a:ea typeface="Meiryo UI" panose="020B0604030504040204" pitchFamily="50" charset="-128"/>
              </a:rPr>
              <a:t>家族＞＜地域＞＜職域＞</a:t>
            </a:r>
          </a:p>
          <a:p>
            <a:pPr marL="0" indent="0">
              <a:lnSpc>
                <a:spcPct val="150000"/>
              </a:lnSpc>
              <a:buNone/>
            </a:pPr>
            <a:r>
              <a:rPr lang="ja-JP" altLang="ja-JP" sz="1600" dirty="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（３）</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政府</a:t>
            </a:r>
            <a:r>
              <a:rPr lang="ja-JP" altLang="ja-JP" sz="1600" dirty="0">
                <a:solidFill>
                  <a:schemeClr val="accent2">
                    <a:lumMod val="50000"/>
                  </a:schemeClr>
                </a:solidFill>
                <a:latin typeface="Meiryo UI" panose="020B0604030504040204" pitchFamily="50" charset="-128"/>
                <a:ea typeface="Meiryo UI" panose="020B0604030504040204" pitchFamily="50" charset="-128"/>
              </a:rPr>
              <a:t>レベルでの</a:t>
            </a:r>
            <a:r>
              <a:rPr lang="ja-JP" altLang="ja-JP" sz="1600" dirty="0" smtClean="0">
                <a:solidFill>
                  <a:schemeClr val="accent2">
                    <a:lumMod val="50000"/>
                  </a:schemeClr>
                </a:solidFill>
                <a:latin typeface="Meiryo UI" panose="020B0604030504040204" pitchFamily="50" charset="-128"/>
                <a:ea typeface="Meiryo UI" panose="020B0604030504040204" pitchFamily="50" charset="-128"/>
              </a:rPr>
              <a:t>対応</a:t>
            </a:r>
            <a:r>
              <a:rPr lang="en-US" altLang="ja-JP" sz="16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a:solidFill>
                  <a:schemeClr val="accent2">
                    <a:lumMod val="50000"/>
                  </a:schemeClr>
                </a:solidFill>
                <a:latin typeface="Meiryo UI" panose="020B0604030504040204" pitchFamily="50" charset="-128"/>
                <a:ea typeface="Meiryo UI" panose="020B0604030504040204" pitchFamily="50" charset="-128"/>
              </a:rPr>
              <a:t>＜</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中央政府＞＜地方政府＞</a:t>
            </a:r>
            <a:endParaRPr lang="en-US" altLang="ja-JP" sz="1600" dirty="0" smtClean="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150000"/>
              </a:lnSpc>
              <a:buNone/>
            </a:pPr>
            <a:endParaRPr lang="en-US" altLang="ja-JP" sz="1600" dirty="0" smtClean="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150000"/>
              </a:lnSpc>
              <a:buNone/>
            </a:pPr>
            <a:r>
              <a:rPr lang="ja-JP" altLang="en-US" sz="2000" dirty="0" smtClean="0">
                <a:solidFill>
                  <a:schemeClr val="accent2">
                    <a:lumMod val="50000"/>
                  </a:schemeClr>
                </a:solidFill>
                <a:latin typeface="Meiryo UI" panose="020B0604030504040204" pitchFamily="50" charset="-128"/>
                <a:ea typeface="Meiryo UI" panose="020B0604030504040204" pitchFamily="50" charset="-128"/>
              </a:rPr>
              <a:t>３</a:t>
            </a:r>
            <a:r>
              <a:rPr lang="en-US" altLang="ja-JP" sz="2000" dirty="0" smtClean="0">
                <a:solidFill>
                  <a:schemeClr val="accent2">
                    <a:lumMod val="50000"/>
                  </a:schemeClr>
                </a:solidFill>
                <a:latin typeface="Meiryo UI" panose="020B0604030504040204" pitchFamily="50" charset="-128"/>
                <a:ea typeface="Meiryo UI" panose="020B0604030504040204" pitchFamily="50" charset="-128"/>
              </a:rPr>
              <a:t>.</a:t>
            </a:r>
            <a:r>
              <a:rPr lang="ja-JP" altLang="en-US" sz="2000" dirty="0" smtClean="0">
                <a:solidFill>
                  <a:schemeClr val="accent2">
                    <a:lumMod val="50000"/>
                  </a:schemeClr>
                </a:solidFill>
                <a:latin typeface="Meiryo UI" panose="020B0604030504040204" pitchFamily="50" charset="-128"/>
                <a:ea typeface="Meiryo UI" panose="020B0604030504040204" pitchFamily="50" charset="-128"/>
              </a:rPr>
              <a:t>　私たちの社会はどのような方向に向かっているか</a:t>
            </a:r>
            <a:endParaRPr lang="en-US" altLang="ja-JP" sz="2000" dirty="0" smtClean="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150000"/>
              </a:lnSpc>
              <a:buNone/>
            </a:pPr>
            <a:r>
              <a:rPr lang="ja-JP" altLang="en-US" sz="1400" dirty="0">
                <a:solidFill>
                  <a:schemeClr val="accent2">
                    <a:lumMod val="50000"/>
                  </a:schemeClr>
                </a:solidFill>
                <a:latin typeface="Meiryo UI" panose="020B0604030504040204" pitchFamily="50" charset="-128"/>
                <a:ea typeface="Meiryo UI" panose="020B0604030504040204" pitchFamily="50" charset="-128"/>
              </a:rPr>
              <a:t>　</a:t>
            </a:r>
            <a:r>
              <a:rPr lang="ja-JP" altLang="en-US" sz="14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sz="1600" dirty="0">
                <a:solidFill>
                  <a:schemeClr val="accent1">
                    <a:lumMod val="75000"/>
                  </a:schemeClr>
                </a:solidFill>
                <a:latin typeface="Meiryo UI" panose="020B0604030504040204" pitchFamily="50" charset="-128"/>
                <a:ea typeface="Meiryo UI" panose="020B0604030504040204" pitchFamily="50" charset="-128"/>
              </a:rPr>
              <a:t>・・・・・</a:t>
            </a:r>
            <a:r>
              <a:rPr lang="en-US" altLang="ja-JP" sz="1600" dirty="0">
                <a:solidFill>
                  <a:schemeClr val="accent1">
                    <a:lumMod val="75000"/>
                  </a:schemeClr>
                </a:solidFill>
                <a:latin typeface="Meiryo UI" panose="020B0604030504040204" pitchFamily="50" charset="-128"/>
                <a:ea typeface="Meiryo UI" panose="020B0604030504040204" pitchFamily="50" charset="-128"/>
              </a:rPr>
              <a:t>&lt;</a:t>
            </a:r>
            <a:r>
              <a:rPr lang="ja-JP" altLang="en-US" sz="1600" dirty="0" smtClean="0">
                <a:solidFill>
                  <a:schemeClr val="accent1">
                    <a:lumMod val="75000"/>
                  </a:schemeClr>
                </a:solidFill>
                <a:latin typeface="Meiryo UI" panose="020B0604030504040204" pitchFamily="50" charset="-128"/>
                <a:ea typeface="Meiryo UI" panose="020B0604030504040204" pitchFamily="50" charset="-128"/>
              </a:rPr>
              <a:t>資料</a:t>
            </a:r>
            <a:r>
              <a:rPr lang="en-US" altLang="ja-JP" sz="1600" dirty="0" smtClean="0">
                <a:solidFill>
                  <a:schemeClr val="accent1">
                    <a:lumMod val="75000"/>
                  </a:schemeClr>
                </a:solidFill>
                <a:latin typeface="Meiryo UI" panose="020B0604030504040204" pitchFamily="50" charset="-128"/>
                <a:ea typeface="Meiryo UI" panose="020B0604030504040204" pitchFamily="50" charset="-128"/>
              </a:rPr>
              <a:t>2</a:t>
            </a:r>
            <a:r>
              <a:rPr lang="ja-JP" altLang="en-US" sz="1600" dirty="0" smtClean="0">
                <a:solidFill>
                  <a:schemeClr val="accent1">
                    <a:lumMod val="75000"/>
                  </a:schemeClr>
                </a:solidFill>
                <a:latin typeface="Meiryo UI" panose="020B0604030504040204" pitchFamily="50" charset="-128"/>
                <a:ea typeface="Meiryo UI" panose="020B0604030504040204" pitchFamily="50" charset="-128"/>
              </a:rPr>
              <a:t>＞</a:t>
            </a:r>
            <a:endParaRPr lang="en-US" altLang="ja-JP" sz="1600" dirty="0">
              <a:solidFill>
                <a:schemeClr val="accent1">
                  <a:lumMod val="75000"/>
                </a:schemeClr>
              </a:solidFill>
              <a:latin typeface="Meiryo UI" panose="020B0604030504040204" pitchFamily="50" charset="-128"/>
              <a:ea typeface="Meiryo UI" panose="020B0604030504040204" pitchFamily="50" charset="-128"/>
            </a:endParaRPr>
          </a:p>
          <a:p>
            <a:pPr marL="0" indent="0">
              <a:lnSpc>
                <a:spcPct val="200000"/>
              </a:lnSpc>
              <a:buNone/>
            </a:pPr>
            <a:endParaRPr lang="en-US" altLang="ja-JP" sz="1400" dirty="0" smtClean="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200000"/>
              </a:lnSpc>
              <a:buNone/>
            </a:pPr>
            <a:endParaRPr lang="en-US" altLang="ja-JP" dirty="0" smtClean="0">
              <a:solidFill>
                <a:schemeClr val="accent2">
                  <a:lumMod val="50000"/>
                </a:schemeClr>
              </a:solidFill>
              <a:latin typeface="Meiryo UI" panose="020B0604030504040204" pitchFamily="50" charset="-128"/>
              <a:ea typeface="Meiryo UI" panose="020B0604030504040204" pitchFamily="50" charset="-128"/>
            </a:endParaRPr>
          </a:p>
          <a:p>
            <a:pPr marL="0" indent="0">
              <a:lnSpc>
                <a:spcPct val="200000"/>
              </a:lnSpc>
              <a:buNone/>
            </a:pPr>
            <a:endParaRPr kumimoji="1" lang="ja-JP" altLang="en-US" dirty="0">
              <a:solidFill>
                <a:schemeClr val="accent2">
                  <a:lumMod val="50000"/>
                </a:schemeClr>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3006748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5206" y="609600"/>
            <a:ext cx="9878778" cy="1327192"/>
          </a:xfrm>
        </p:spPr>
        <p:txBody>
          <a:bodyPr>
            <a:noAutofit/>
          </a:bodyPr>
          <a:lstStyle/>
          <a:p>
            <a:r>
              <a:rPr lang="en-US" altLang="ja-JP" sz="3200" b="1" dirty="0" smtClean="0">
                <a:solidFill>
                  <a:srgbClr val="0066FF"/>
                </a:solidFill>
                <a:latin typeface="Meiryo UI" panose="020B0604030504040204" pitchFamily="50" charset="-128"/>
                <a:ea typeface="Meiryo UI" panose="020B0604030504040204" pitchFamily="50" charset="-128"/>
              </a:rPr>
              <a:t>Ⅱ.</a:t>
            </a:r>
            <a:r>
              <a:rPr lang="ja-JP" altLang="ja-JP" sz="3200" b="1" dirty="0" smtClean="0">
                <a:solidFill>
                  <a:srgbClr val="0066FF"/>
                </a:solidFill>
                <a:latin typeface="Meiryo UI" panose="020B0604030504040204" pitchFamily="50" charset="-128"/>
                <a:ea typeface="Meiryo UI" panose="020B0604030504040204" pitchFamily="50" charset="-128"/>
              </a:rPr>
              <a:t>日本</a:t>
            </a:r>
            <a:r>
              <a:rPr lang="ja-JP" altLang="ja-JP" sz="3200" b="1" dirty="0">
                <a:solidFill>
                  <a:srgbClr val="0066FF"/>
                </a:solidFill>
                <a:latin typeface="Meiryo UI" panose="020B0604030504040204" pitchFamily="50" charset="-128"/>
                <a:ea typeface="Meiryo UI" panose="020B0604030504040204" pitchFamily="50" charset="-128"/>
              </a:rPr>
              <a:t>の社会福祉制度は</a:t>
            </a:r>
            <a:r>
              <a:rPr lang="ja-JP" altLang="ja-JP" sz="3200" b="1" dirty="0" smtClean="0">
                <a:solidFill>
                  <a:srgbClr val="0066FF"/>
                </a:solidFill>
                <a:latin typeface="Meiryo UI" panose="020B0604030504040204" pitchFamily="50" charset="-128"/>
                <a:ea typeface="Meiryo UI" panose="020B0604030504040204" pitchFamily="50" charset="-128"/>
              </a:rPr>
              <a:t>、</a:t>
            </a:r>
            <a:r>
              <a:rPr lang="en-US" altLang="ja-JP" sz="3200" b="1" dirty="0" smtClean="0">
                <a:solidFill>
                  <a:srgbClr val="0066FF"/>
                </a:solidFill>
                <a:latin typeface="Meiryo UI" panose="020B0604030504040204" pitchFamily="50" charset="-128"/>
                <a:ea typeface="Meiryo UI" panose="020B0604030504040204" pitchFamily="50" charset="-128"/>
              </a:rPr>
              <a:t/>
            </a:r>
            <a:br>
              <a:rPr lang="en-US" altLang="ja-JP" sz="3200" b="1" dirty="0" smtClean="0">
                <a:solidFill>
                  <a:srgbClr val="0066FF"/>
                </a:solidFill>
                <a:latin typeface="Meiryo UI" panose="020B0604030504040204" pitchFamily="50" charset="-128"/>
                <a:ea typeface="Meiryo UI" panose="020B0604030504040204" pitchFamily="50" charset="-128"/>
              </a:rPr>
            </a:br>
            <a:r>
              <a:rPr lang="ja-JP" altLang="en-US" sz="3200" b="1" dirty="0">
                <a:solidFill>
                  <a:srgbClr val="0066FF"/>
                </a:solidFill>
                <a:latin typeface="Meiryo UI" panose="020B0604030504040204" pitchFamily="50" charset="-128"/>
                <a:ea typeface="Meiryo UI" panose="020B0604030504040204" pitchFamily="50" charset="-128"/>
              </a:rPr>
              <a:t>　</a:t>
            </a:r>
            <a:r>
              <a:rPr lang="ja-JP" altLang="en-US" sz="3200" b="1" dirty="0" smtClean="0">
                <a:solidFill>
                  <a:srgbClr val="0066FF"/>
                </a:solidFill>
                <a:latin typeface="Meiryo UI" panose="020B0604030504040204" pitchFamily="50" charset="-128"/>
                <a:ea typeface="Meiryo UI" panose="020B0604030504040204" pitchFamily="50" charset="-128"/>
              </a:rPr>
              <a:t>　　　　　国民・住民の生活保障として機能しているか</a:t>
            </a:r>
            <a:endParaRPr kumimoji="1" lang="ja-JP" altLang="en-US" sz="3200" b="1" dirty="0">
              <a:solidFill>
                <a:srgbClr val="0066FF"/>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z="2000" smtClean="0"/>
              <a:pPr/>
              <a:t>3</a:t>
            </a:fld>
            <a:endParaRPr lang="en-US" sz="2000" dirty="0"/>
          </a:p>
        </p:txBody>
      </p:sp>
      <p:sp>
        <p:nvSpPr>
          <p:cNvPr id="4" name="正方形/長方形 3"/>
          <p:cNvSpPr/>
          <p:nvPr/>
        </p:nvSpPr>
        <p:spPr>
          <a:xfrm>
            <a:off x="1589591" y="1936792"/>
            <a:ext cx="6987250" cy="2739211"/>
          </a:xfrm>
          <a:prstGeom prst="rect">
            <a:avLst/>
          </a:prstGeom>
        </p:spPr>
        <p:txBody>
          <a:bodyPr wrap="square">
            <a:spAutoFit/>
          </a:bodyPr>
          <a:lstStyle/>
          <a:p>
            <a:pPr lvl="0" algn="just">
              <a:spcAft>
                <a:spcPts val="0"/>
              </a:spcAft>
            </a:pPr>
            <a:r>
              <a:rPr lang="ja-JP" altLang="en-US" sz="2800"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en-US" altLang="ja-JP" sz="28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2800" kern="100" dirty="0" smtClean="0">
                <a:latin typeface="Meiryo UI" panose="020B0604030504040204" pitchFamily="50" charset="-128"/>
                <a:ea typeface="Meiryo UI" panose="020B0604030504040204" pitchFamily="50" charset="-128"/>
                <a:cs typeface="Times New Roman" panose="02020603050405020304" pitchFamily="18" charset="0"/>
              </a:rPr>
              <a:t>日本の社会福祉制度はどうなっているか</a:t>
            </a:r>
            <a:endParaRPr lang="en-US" altLang="ja-JP" sz="28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社会</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保障</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制度</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1">
                    <a:lumMod val="75000"/>
                  </a:schemeClr>
                </a:solidFill>
                <a:latin typeface="Meiryo UI" panose="020B0604030504040204" pitchFamily="50" charset="-128"/>
                <a:ea typeface="Meiryo UI" panose="020B0604030504040204" pitchFamily="50" charset="-128"/>
              </a:rPr>
              <a:t>　</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（２）</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社会</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福祉</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制度</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dirty="0" smtClean="0">
                <a:solidFill>
                  <a:schemeClr val="accent2">
                    <a:lumMod val="50000"/>
                  </a:schemeClr>
                </a:solidFill>
                <a:latin typeface="Meiryo UI" panose="020B0604030504040204" pitchFamily="50" charset="-128"/>
                <a:ea typeface="Meiryo UI" panose="020B0604030504040204" pitchFamily="50" charset="-128"/>
              </a:rPr>
              <a:t>　　　　　　　　　　　　　　　　　　　　　　　　　　　　　　　　　　</a:t>
            </a:r>
            <a:r>
              <a:rPr lang="ja-JP" altLang="en-US" dirty="0" smtClean="0">
                <a:solidFill>
                  <a:schemeClr val="accent1">
                    <a:lumMod val="75000"/>
                  </a:schemeClr>
                </a:solidFill>
                <a:latin typeface="Meiryo UI" panose="020B0604030504040204" pitchFamily="50" charset="-128"/>
                <a:ea typeface="Meiryo UI" panose="020B0604030504040204" pitchFamily="50" charset="-128"/>
              </a:rPr>
              <a:t>・</a:t>
            </a:r>
            <a:r>
              <a:rPr lang="ja-JP" altLang="en-US" dirty="0">
                <a:solidFill>
                  <a:schemeClr val="accent1">
                    <a:lumMod val="75000"/>
                  </a:schemeClr>
                </a:solidFill>
                <a:latin typeface="Meiryo UI" panose="020B0604030504040204" pitchFamily="50" charset="-128"/>
                <a:ea typeface="Meiryo UI" panose="020B0604030504040204" pitchFamily="50" charset="-128"/>
              </a:rPr>
              <a:t>・・・・</a:t>
            </a:r>
            <a:r>
              <a:rPr lang="en-US" altLang="ja-JP" dirty="0">
                <a:solidFill>
                  <a:schemeClr val="accent1">
                    <a:lumMod val="75000"/>
                  </a:schemeClr>
                </a:solidFill>
                <a:latin typeface="Meiryo UI" panose="020B0604030504040204" pitchFamily="50" charset="-128"/>
                <a:ea typeface="Meiryo UI" panose="020B0604030504040204" pitchFamily="50" charset="-128"/>
              </a:rPr>
              <a:t>&lt;</a:t>
            </a:r>
            <a:r>
              <a:rPr lang="ja-JP" altLang="en-US" dirty="0" smtClean="0">
                <a:solidFill>
                  <a:schemeClr val="accent1">
                    <a:lumMod val="75000"/>
                  </a:schemeClr>
                </a:solidFill>
                <a:latin typeface="Meiryo UI" panose="020B0604030504040204" pitchFamily="50" charset="-128"/>
                <a:ea typeface="Meiryo UI" panose="020B0604030504040204" pitchFamily="50" charset="-128"/>
              </a:rPr>
              <a:t>資料</a:t>
            </a:r>
            <a:r>
              <a:rPr lang="en-US" altLang="ja-JP" dirty="0" smtClean="0">
                <a:solidFill>
                  <a:schemeClr val="accent1">
                    <a:lumMod val="75000"/>
                  </a:schemeClr>
                </a:solidFill>
                <a:latin typeface="Meiryo UI" panose="020B0604030504040204" pitchFamily="50" charset="-128"/>
                <a:ea typeface="Meiryo UI" panose="020B0604030504040204" pitchFamily="50" charset="-128"/>
              </a:rPr>
              <a:t>3</a:t>
            </a:r>
            <a:r>
              <a:rPr lang="ja-JP" altLang="en-US" dirty="0" smtClean="0">
                <a:solidFill>
                  <a:schemeClr val="accent1">
                    <a:lumMod val="75000"/>
                  </a:schemeClr>
                </a:solidFill>
                <a:latin typeface="Meiryo UI" panose="020B0604030504040204" pitchFamily="50" charset="-128"/>
                <a:ea typeface="Meiryo UI" panose="020B0604030504040204" pitchFamily="50" charset="-128"/>
              </a:rPr>
              <a:t>＞</a:t>
            </a:r>
            <a:endParaRPr lang="en-US" altLang="ja-JP" dirty="0">
              <a:solidFill>
                <a:schemeClr val="accent1">
                  <a:lumMod val="75000"/>
                </a:schemeClr>
              </a:solidFill>
              <a:latin typeface="Meiryo UI" panose="020B0604030504040204" pitchFamily="50" charset="-128"/>
              <a:ea typeface="Meiryo UI" panose="020B0604030504040204" pitchFamily="50" charset="-128"/>
            </a:endParaRPr>
          </a:p>
          <a:p>
            <a:pPr lvl="0" algn="just">
              <a:spcAft>
                <a:spcPts val="0"/>
              </a:spcAft>
            </a:pP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990332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5045" y="609600"/>
            <a:ext cx="8596668" cy="860385"/>
          </a:xfrm>
        </p:spPr>
        <p:txBody>
          <a:bodyPr>
            <a:normAutofit/>
          </a:bodyPr>
          <a:lstStyle/>
          <a:p>
            <a:r>
              <a:rPr kumimoji="1" lang="ja-JP" altLang="en-US" sz="3200" dirty="0" smtClean="0">
                <a:solidFill>
                  <a:schemeClr val="tx1"/>
                </a:solidFill>
                <a:latin typeface="Meiryo UI" panose="020B0604030504040204" pitchFamily="50" charset="-128"/>
                <a:ea typeface="Meiryo UI" panose="020B0604030504040204" pitchFamily="50" charset="-128"/>
              </a:rPr>
              <a:t>２</a:t>
            </a:r>
            <a:r>
              <a:rPr kumimoji="1" lang="en-US" altLang="ja-JP" sz="3200" dirty="0" smtClean="0">
                <a:solidFill>
                  <a:schemeClr val="tx1"/>
                </a:solidFill>
                <a:latin typeface="Meiryo UI" panose="020B0604030504040204" pitchFamily="50" charset="-128"/>
                <a:ea typeface="Meiryo UI" panose="020B0604030504040204" pitchFamily="50" charset="-128"/>
              </a:rPr>
              <a:t>.</a:t>
            </a:r>
            <a:r>
              <a:rPr lang="ja-JP" altLang="ja-JP" sz="3200" dirty="0">
                <a:solidFill>
                  <a:schemeClr val="tx1"/>
                </a:solidFill>
                <a:latin typeface="Meiryo UI" panose="020B0604030504040204" pitchFamily="50" charset="-128"/>
                <a:ea typeface="Meiryo UI" panose="020B0604030504040204" pitchFamily="50" charset="-128"/>
              </a:rPr>
              <a:t>日本の社会福祉制度は、機能しているか</a:t>
            </a:r>
            <a:endParaRPr kumimoji="1" lang="ja-JP" altLang="en-US" sz="32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z="2000" smtClean="0"/>
              <a:pPr/>
              <a:t>4</a:t>
            </a:fld>
            <a:endParaRPr lang="en-US" sz="2000" dirty="0"/>
          </a:p>
        </p:txBody>
      </p:sp>
      <p:sp>
        <p:nvSpPr>
          <p:cNvPr id="4" name="正方形/長方形 3"/>
          <p:cNvSpPr/>
          <p:nvPr/>
        </p:nvSpPr>
        <p:spPr>
          <a:xfrm>
            <a:off x="1076445" y="1597306"/>
            <a:ext cx="9491241" cy="2585323"/>
          </a:xfrm>
          <a:prstGeom prst="rect">
            <a:avLst/>
          </a:prstGeom>
        </p:spPr>
        <p:txBody>
          <a:bodyPr wrap="square">
            <a:spAutoFit/>
          </a:bodyPr>
          <a:lstStyle/>
          <a:p>
            <a:pPr lvl="0"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（１）</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コミュニティ</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を前提としているため、コミュニティが機能しない場合、生活保障が</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不十分</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→コミュニティの機能低下に対応する生活保障が</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不十分</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家族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地域</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457200" indent="-457200"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→日本型雇用（正規雇用、年功序列、企業別組合）から外れた場合、生活保障が</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不十分</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457200" indent="-457200"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marL="457200" indent="-457200"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職域</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38178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D57F1E4F-1CFF-5643-939E-217C01CDF565}" type="slidenum">
              <a:rPr lang="en-US" sz="2000" smtClean="0"/>
              <a:pPr/>
              <a:t>5</a:t>
            </a:fld>
            <a:endParaRPr lang="en-US" sz="2000" dirty="0"/>
          </a:p>
        </p:txBody>
      </p:sp>
      <p:sp>
        <p:nvSpPr>
          <p:cNvPr id="5" name="正方形/長方形 4"/>
          <p:cNvSpPr/>
          <p:nvPr/>
        </p:nvSpPr>
        <p:spPr>
          <a:xfrm>
            <a:off x="1088019" y="949124"/>
            <a:ext cx="9051403" cy="4185761"/>
          </a:xfrm>
          <a:prstGeom prst="rect">
            <a:avLst/>
          </a:prstGeom>
        </p:spPr>
        <p:txBody>
          <a:bodyPr wrap="square">
            <a:spAutoFit/>
          </a:bodyPr>
          <a:lstStyle/>
          <a:p>
            <a:pPr lvl="0"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（２）</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制度</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は対応している</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か</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590550" indent="-285750" algn="just">
              <a:spcAft>
                <a:spcPts val="0"/>
              </a:spcAft>
              <a:buFont typeface="Arial" panose="020B0604020202020204" pitchFamily="34" charset="0"/>
              <a:buChar char="•"/>
            </a:pP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一般</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所得階層と貧困層を対象とする制度はある程度は整備されて</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いる</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304800"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「防貧」制度の機能不全、「救貧」制度の必要性・利用の</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高まり</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＊社会保険の機能不全　＊低所得者対策の不備　</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indent="609600"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＊貧困対策の必要・利用の</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増大</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609600"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「コミュニティ」の機能低下に伴う社会福祉の必要性の</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高まり</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家族・地域の福祉的機能の</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低下</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社会の諸変化を射程に入れた新たな制度構築が必要</a:t>
            </a:r>
            <a:endParaRPr lang="ja-JP"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86568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57F1E4F-1CFF-5643-939E-217C01CDF565}" type="slidenum">
              <a:rPr lang="en-US" sz="2000" smtClean="0"/>
              <a:pPr/>
              <a:t>6</a:t>
            </a:fld>
            <a:endParaRPr lang="en-US" sz="2000" dirty="0"/>
          </a:p>
        </p:txBody>
      </p:sp>
      <p:sp>
        <p:nvSpPr>
          <p:cNvPr id="3" name="正方形/長方形 2"/>
          <p:cNvSpPr/>
          <p:nvPr/>
        </p:nvSpPr>
        <p:spPr>
          <a:xfrm>
            <a:off x="1265498" y="1036745"/>
            <a:ext cx="8144719" cy="3877985"/>
          </a:xfrm>
          <a:prstGeom prst="rect">
            <a:avLst/>
          </a:prstGeom>
        </p:spPr>
        <p:txBody>
          <a:bodyPr wrap="square">
            <a:spAutoFit/>
          </a:bodyPr>
          <a:lstStyle/>
          <a:p>
            <a:pPr lvl="0"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（３）</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政策動向</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持続</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可能な社会</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保障</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給付</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と</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負担</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全世代型</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社会</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保障</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子ども</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世代、若者・子育て世代、勤労者世代、高齢者世代</a:t>
            </a: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地域</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共生</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社会</a:t>
            </a:r>
            <a:endParaRPr lang="en-US" altLang="ja-JP" sz="14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地域</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の公共性を</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創出</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ja-JP"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kern="100" dirty="0" smtClean="0">
                <a:latin typeface="Meiryo UI" panose="020B0604030504040204" pitchFamily="50" charset="-128"/>
                <a:ea typeface="Meiryo UI" panose="020B0604030504040204" pitchFamily="50" charset="-128"/>
                <a:cs typeface="Times New Roman" panose="02020603050405020304" pitchFamily="18" charset="0"/>
              </a:rPr>
              <a:t>互助</a:t>
            </a:r>
            <a:r>
              <a:rPr lang="ja-JP" altLang="ja-JP" kern="100" dirty="0">
                <a:latin typeface="Meiryo UI" panose="020B0604030504040204" pitchFamily="50" charset="-128"/>
                <a:ea typeface="Meiryo UI" panose="020B0604030504040204" pitchFamily="50" charset="-128"/>
                <a:cs typeface="Times New Roman" panose="02020603050405020304" pitchFamily="18" charset="0"/>
              </a:rPr>
              <a:t>機能の強化</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807979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8322" y="690623"/>
            <a:ext cx="8596668" cy="1320800"/>
          </a:xfrm>
        </p:spPr>
        <p:txBody>
          <a:bodyPr>
            <a:normAutofit/>
          </a:bodyPr>
          <a:lstStyle/>
          <a:p>
            <a:r>
              <a:rPr lang="en-US" altLang="ja-JP" sz="3200" b="1" dirty="0" smtClean="0">
                <a:solidFill>
                  <a:srgbClr val="0066FF"/>
                </a:solidFill>
                <a:latin typeface="Meiryo UI" panose="020B0604030504040204" pitchFamily="50" charset="-128"/>
                <a:ea typeface="Meiryo UI" panose="020B0604030504040204" pitchFamily="50" charset="-128"/>
              </a:rPr>
              <a:t>Ⅲ.</a:t>
            </a:r>
            <a:r>
              <a:rPr lang="ja-JP" altLang="ja-JP" sz="3200" b="1" dirty="0" smtClean="0">
                <a:solidFill>
                  <a:srgbClr val="0066FF"/>
                </a:solidFill>
                <a:latin typeface="Meiryo UI" panose="020B0604030504040204" pitchFamily="50" charset="-128"/>
                <a:ea typeface="Meiryo UI" panose="020B0604030504040204" pitchFamily="50" charset="-128"/>
              </a:rPr>
              <a:t>「</a:t>
            </a:r>
            <a:r>
              <a:rPr lang="ja-JP" altLang="ja-JP" sz="3200" b="1" dirty="0">
                <a:solidFill>
                  <a:srgbClr val="0066FF"/>
                </a:solidFill>
                <a:latin typeface="Meiryo UI" panose="020B0604030504040204" pitchFamily="50" charset="-128"/>
                <a:ea typeface="Meiryo UI" panose="020B0604030504040204" pitchFamily="50" charset="-128"/>
              </a:rPr>
              <a:t>攻め」の公助をどう考えるか</a:t>
            </a:r>
            <a:endParaRPr kumimoji="1" lang="ja-JP" altLang="en-US" sz="3200" b="1" dirty="0">
              <a:solidFill>
                <a:srgbClr val="0066FF"/>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D57F1E4F-1CFF-5643-939E-217C01CDF565}" type="slidenum">
              <a:rPr lang="en-US" sz="2000" smtClean="0"/>
              <a:pPr/>
              <a:t>7</a:t>
            </a:fld>
            <a:endParaRPr lang="en-US" sz="2000" dirty="0"/>
          </a:p>
        </p:txBody>
      </p:sp>
      <p:sp>
        <p:nvSpPr>
          <p:cNvPr id="6" name="正方形/長方形 5"/>
          <p:cNvSpPr/>
          <p:nvPr/>
        </p:nvSpPr>
        <p:spPr>
          <a:xfrm>
            <a:off x="1078321" y="1366897"/>
            <a:ext cx="10311168" cy="4801314"/>
          </a:xfrm>
          <a:prstGeom prst="rect">
            <a:avLst/>
          </a:prstGeom>
        </p:spPr>
        <p:txBody>
          <a:bodyPr wrap="square">
            <a:spAutoFit/>
          </a:bodyPr>
          <a:lstStyle/>
          <a:p>
            <a:pPr marL="457200" indent="-457200">
              <a:lnSpc>
                <a:spcPct val="150000"/>
              </a:lnSpc>
              <a:buFontTx/>
              <a:buAutoNum type="arabicPeriod"/>
            </a:pPr>
            <a:r>
              <a:rPr kumimoji="1" lang="ja-JP" altLang="en-US" sz="2400" dirty="0" smtClean="0">
                <a:latin typeface="Meiryo UI" panose="020B0604030504040204" pitchFamily="50" charset="-128"/>
                <a:ea typeface="Meiryo UI" panose="020B0604030504040204" pitchFamily="50" charset="-128"/>
              </a:rPr>
              <a:t>社会</a:t>
            </a:r>
            <a:r>
              <a:rPr kumimoji="1" lang="ja-JP" altLang="en-US" sz="2400" dirty="0">
                <a:latin typeface="Meiryo UI" panose="020B0604030504040204" pitchFamily="50" charset="-128"/>
                <a:ea typeface="Meiryo UI" panose="020B0604030504040204" pitchFamily="50" charset="-128"/>
              </a:rPr>
              <a:t>福祉行政をどうとらえるか</a:t>
            </a:r>
            <a:r>
              <a:rPr lang="en-US" altLang="ja-JP" sz="2400" dirty="0">
                <a:latin typeface="Meiryo UI" panose="020B0604030504040204" pitchFamily="50" charset="-128"/>
                <a:ea typeface="Meiryo UI" panose="020B0604030504040204" pitchFamily="50" charset="-128"/>
              </a:rPr>
              <a:t/>
            </a:r>
            <a:br>
              <a:rPr lang="en-US" altLang="ja-JP" sz="2400"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（１）政策と運営</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　必要（ニーズ）と資源（リソース</a:t>
            </a:r>
            <a:r>
              <a:rPr lang="ja-JP" altLang="en-US" dirty="0" smtClean="0">
                <a:latin typeface="Meiryo UI" panose="020B0604030504040204" pitchFamily="50" charset="-128"/>
                <a:ea typeface="Meiryo UI" panose="020B0604030504040204" pitchFamily="50" charset="-128"/>
              </a:rPr>
              <a:t>）　　＊規制と給付　＊優先順位</a:t>
            </a:r>
            <a:r>
              <a:rPr lang="en-US" altLang="ja-JP" u="sng" dirty="0">
                <a:latin typeface="Meiryo UI" panose="020B0604030504040204" pitchFamily="50" charset="-128"/>
                <a:ea typeface="Meiryo UI" panose="020B0604030504040204" pitchFamily="50" charset="-128"/>
              </a:rPr>
              <a:t/>
            </a:r>
            <a:br>
              <a:rPr lang="en-US" altLang="ja-JP" u="sng"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（２）「攻め」の公助とは何か</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　「攻め」とは何</a:t>
            </a:r>
            <a:r>
              <a:rPr lang="ja-JP" altLang="en-US" dirty="0" smtClean="0">
                <a:latin typeface="Meiryo UI" panose="020B0604030504040204" pitchFamily="50" charset="-128"/>
                <a:ea typeface="Meiryo UI" panose="020B0604030504040204" pitchFamily="50" charset="-128"/>
              </a:rPr>
              <a:t>か、「</a:t>
            </a:r>
            <a:r>
              <a:rPr lang="ja-JP" altLang="en-US" dirty="0">
                <a:latin typeface="Meiryo UI" panose="020B0604030504040204" pitchFamily="50" charset="-128"/>
                <a:ea typeface="Meiryo UI" panose="020B0604030504040204" pitchFamily="50" charset="-128"/>
              </a:rPr>
              <a:t>公助」とは何</a:t>
            </a:r>
            <a:r>
              <a:rPr lang="ja-JP" altLang="en-US" dirty="0" smtClean="0">
                <a:latin typeface="Meiryo UI" panose="020B0604030504040204" pitchFamily="50" charset="-128"/>
                <a:ea typeface="Meiryo UI" panose="020B0604030504040204" pitchFamily="50" charset="-128"/>
              </a:rPr>
              <a:t>か</a:t>
            </a:r>
            <a:r>
              <a:rPr lang="en-US" altLang="ja-JP" dirty="0" smtClean="0">
                <a:latin typeface="Meiryo UI" panose="020B0604030504040204" pitchFamily="50" charset="-128"/>
                <a:ea typeface="Meiryo UI" panose="020B0604030504040204" pitchFamily="50" charset="-128"/>
              </a:rPr>
              <a:t/>
            </a:r>
            <a:br>
              <a:rPr lang="en-US" altLang="ja-JP" dirty="0" smtClean="0">
                <a:latin typeface="Meiryo UI" panose="020B0604030504040204" pitchFamily="50" charset="-128"/>
                <a:ea typeface="Meiryo UI" panose="020B0604030504040204" pitchFamily="50" charset="-128"/>
              </a:rPr>
            </a:br>
            <a:r>
              <a:rPr lang="ja-JP" altLang="en-US" dirty="0" smtClean="0">
                <a:latin typeface="Meiryo UI" panose="020B0604030504040204" pitchFamily="50" charset="-128"/>
                <a:ea typeface="Meiryo UI" panose="020B0604030504040204" pitchFamily="50" charset="-128"/>
              </a:rPr>
              <a:t>　　　　　　　－　行政による福祉課題の対処</a:t>
            </a:r>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「官による公共」）とともに市民、非営利団体</a:t>
            </a:r>
            <a:r>
              <a:rPr lang="ja-JP" altLang="en-US" dirty="0">
                <a:latin typeface="Meiryo UI" panose="020B0604030504040204" pitchFamily="50" charset="-128"/>
                <a:ea typeface="Meiryo UI" panose="020B0604030504040204" pitchFamily="50" charset="-128"/>
              </a:rPr>
              <a:t>、行政の</a:t>
            </a:r>
            <a:endParaRPr lang="en-US" altLang="ja-JP" dirty="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連携・協働のもとでいかに福祉課題の緩和・解決に立ち向かえるか</a:t>
            </a:r>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「新しい公共」）</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　</a:t>
            </a:r>
            <a:r>
              <a:rPr lang="ja-JP" altLang="ja-JP" dirty="0" smtClean="0">
                <a:latin typeface="Meiryo UI" panose="020B0604030504040204" pitchFamily="50" charset="-128"/>
                <a:ea typeface="Meiryo UI" panose="020B0604030504040204" pitchFamily="50" charset="-128"/>
              </a:rPr>
              <a:t>地域</a:t>
            </a:r>
            <a:r>
              <a:rPr lang="ja-JP" altLang="ja-JP" dirty="0">
                <a:latin typeface="Meiryo UI" panose="020B0604030504040204" pitchFamily="50" charset="-128"/>
                <a:ea typeface="Meiryo UI" panose="020B0604030504040204" pitchFamily="50" charset="-128"/>
              </a:rPr>
              <a:t>におけるセーフティネットの担い手</a:t>
            </a: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　</a:t>
            </a:r>
            <a:r>
              <a:rPr lang="ja-JP" altLang="ja-JP" dirty="0" smtClean="0">
                <a:latin typeface="Meiryo UI" panose="020B0604030504040204" pitchFamily="50" charset="-128"/>
                <a:ea typeface="Meiryo UI" panose="020B0604030504040204" pitchFamily="50" charset="-128"/>
              </a:rPr>
              <a:t>ニーズ</a:t>
            </a:r>
            <a:r>
              <a:rPr lang="ja-JP" altLang="ja-JP" dirty="0">
                <a:latin typeface="Meiryo UI" panose="020B0604030504040204" pitchFamily="50" charset="-128"/>
                <a:ea typeface="Meiryo UI" panose="020B0604030504040204" pitchFamily="50" charset="-128"/>
              </a:rPr>
              <a:t>と公私資源のマッチング・</a:t>
            </a:r>
            <a:r>
              <a:rPr lang="ja-JP" altLang="ja-JP" dirty="0" smtClean="0">
                <a:latin typeface="Meiryo UI" panose="020B0604030504040204" pitchFamily="50" charset="-128"/>
                <a:ea typeface="Meiryo UI" panose="020B0604030504040204" pitchFamily="50" charset="-128"/>
              </a:rPr>
              <a:t>開発</a:t>
            </a:r>
            <a:endParaRPr lang="en-US" altLang="ja-JP" dirty="0" smtClean="0">
              <a:latin typeface="Meiryo UI" panose="020B0604030504040204" pitchFamily="50" charset="-128"/>
              <a:ea typeface="Meiryo UI" panose="020B0604030504040204" pitchFamily="50" charset="-128"/>
            </a:endParaRPr>
          </a:p>
          <a:p>
            <a:pPr>
              <a:lnSpc>
                <a:spcPct val="150000"/>
              </a:lnSpc>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　　　　　　　　　　　　　　　　　　　　　　　　　　　　　　　　　　　　　　　　　　　　　　　　　　　　　　</a:t>
            </a:r>
            <a:endParaRPr lang="ja-JP" altLang="en-US" dirty="0"/>
          </a:p>
        </p:txBody>
      </p:sp>
    </p:spTree>
    <p:extLst>
      <p:ext uri="{BB962C8B-B14F-4D97-AF65-F5344CB8AC3E}">
        <p14:creationId xmlns:p14="http://schemas.microsoft.com/office/powerpoint/2010/main" val="2613857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5033" y="212808"/>
            <a:ext cx="7091425" cy="2446824"/>
          </a:xfrm>
          <a:prstGeom prst="rect">
            <a:avLst/>
          </a:prstGeom>
        </p:spPr>
        <p:txBody>
          <a:bodyPr wrap="square">
            <a:spAutoFit/>
          </a:bodyPr>
          <a:lstStyle/>
          <a:p>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（３）今後の方向</a:t>
            </a:r>
            <a:endParaRPr lang="en-US" altLang="ja-JP" kern="100" dirty="0" smtClean="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　社会福祉行政として</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①　仕組み</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：自助・互助・共助・公助による支え合いの構築</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②　体　 制：</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セクショナリズムを排除・統合化、公民私の整備</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③　方　 法：</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相談の総合化への方法論の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検討</a:t>
            </a:r>
            <a:endParaRPr lang="ja-JP" altLang="en-US" sz="1600" dirty="0"/>
          </a:p>
        </p:txBody>
      </p:sp>
      <p:sp>
        <p:nvSpPr>
          <p:cNvPr id="7" name="スライド番号プレースホルダー 6"/>
          <p:cNvSpPr>
            <a:spLocks noGrp="1"/>
          </p:cNvSpPr>
          <p:nvPr>
            <p:ph type="sldNum" sz="quarter" idx="12"/>
          </p:nvPr>
        </p:nvSpPr>
        <p:spPr/>
        <p:txBody>
          <a:bodyPr/>
          <a:lstStyle/>
          <a:p>
            <a:fld id="{D57F1E4F-1CFF-5643-939E-217C01CDF565}" type="slidenum">
              <a:rPr lang="en-US" sz="2000" smtClean="0"/>
              <a:pPr/>
              <a:t>8</a:t>
            </a:fld>
            <a:endParaRPr lang="en-US" sz="2000" dirty="0"/>
          </a:p>
        </p:txBody>
      </p:sp>
      <p:sp>
        <p:nvSpPr>
          <p:cNvPr id="3" name="正方形/長方形 2"/>
          <p:cNvSpPr/>
          <p:nvPr/>
        </p:nvSpPr>
        <p:spPr>
          <a:xfrm>
            <a:off x="1110281" y="2659632"/>
            <a:ext cx="10139422" cy="3046988"/>
          </a:xfrm>
          <a:prstGeom prst="rect">
            <a:avLst/>
          </a:prstGeom>
        </p:spPr>
        <p:txBody>
          <a:bodyPr wrap="square">
            <a:spAutoFit/>
          </a:bodyPr>
          <a:lstStyle/>
          <a:p>
            <a:pPr lvl="0" algn="just" fontAlgn="base" hangingPunct="0">
              <a:lnSpc>
                <a:spcPct val="150000"/>
              </a:lnSpc>
              <a:spcAft>
                <a:spcPts val="0"/>
              </a:spcAft>
            </a:pPr>
            <a:r>
              <a:rPr lang="ja-JP" altLang="en-US"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今後の</a:t>
            </a:r>
            <a:r>
              <a:rPr lang="ja-JP" altLang="en-US" sz="1600" kern="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取り組み</a:t>
            </a:r>
            <a:r>
              <a:rPr lang="ja-JP" altLang="en-US"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として　</a:t>
            </a:r>
            <a:endParaRPr lang="en-US"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algn="just" fontAlgn="base" hangingPunct="0">
              <a:lnSpc>
                <a:spcPct val="150000"/>
              </a:lnSpc>
              <a:spcAft>
                <a:spcPts val="0"/>
              </a:spcAft>
            </a:pPr>
            <a:r>
              <a:rPr lang="ja-JP" altLang="en-US"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①　</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地域</a:t>
            </a:r>
            <a:r>
              <a:rPr lang="ja-JP" altLang="ja-JP" sz="1600" kern="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の中でネットワークを持たない孤立した人</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たち</a:t>
            </a:r>
            <a:r>
              <a:rPr lang="ja-JP" altLang="en-US"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対人</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サービス</a:t>
            </a:r>
            <a:r>
              <a:rPr lang="ja-JP" altLang="en-US"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を提供する必要がある</a:t>
            </a:r>
            <a:r>
              <a:rPr lang="en-US" altLang="ja-JP" sz="1600" kern="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fontAlgn="base" hangingPunct="0">
              <a:lnSpc>
                <a:spcPct val="150000"/>
              </a:lnSpc>
              <a:spcAft>
                <a:spcPts val="0"/>
              </a:spcAft>
            </a:pPr>
            <a:r>
              <a:rPr lang="ja-JP" altLang="en-US"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②　</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問題</a:t>
            </a:r>
            <a:r>
              <a:rPr lang="ja-JP" altLang="ja-JP" sz="1600" kern="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・ニーズを抱えた人たちの「声」を代弁し、サービス資源の開発・拡張していく必要が</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ある</a:t>
            </a:r>
            <a:endParaRPr lang="en-US" altLang="ja-JP" sz="1600" kern="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algn="just" fontAlgn="base" hangingPunct="0">
              <a:lnSpc>
                <a:spcPct val="150000"/>
              </a:lnSpc>
              <a:spcAft>
                <a:spcPts val="0"/>
              </a:spcAft>
            </a:pPr>
            <a:r>
              <a:rPr lang="ja-JP" altLang="en-US"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600" kern="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声」</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を拾い上げる</a:t>
            </a:r>
            <a:r>
              <a:rPr lang="ja-JP" altLang="ja-JP" sz="1600" kern="0" spc="1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・代弁</a:t>
            </a:r>
            <a:r>
              <a:rPr lang="ja-JP" altLang="ja-JP" sz="1600" kern="0" spc="1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する</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fontAlgn="base" hangingPunct="0">
              <a:lnSpc>
                <a:spcPct val="150000"/>
              </a:lnSpc>
              <a:spcAft>
                <a:spcPts val="0"/>
              </a:spcAft>
            </a:pPr>
            <a:r>
              <a:rPr lang="ja-JP" altLang="en-US"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公私の社会資源</a:t>
            </a:r>
            <a:r>
              <a:rPr lang="ja-JP" altLang="en-US"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の</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活用と連携</a:t>
            </a:r>
            <a:r>
              <a:rPr lang="ja-JP" altLang="en-US"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協働、創出するかかわり</a:t>
            </a:r>
            <a:endParaRPr lang="ja-JP"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fontAlgn="base" hangingPunct="0">
              <a:lnSpc>
                <a:spcPct val="150000"/>
              </a:lnSpc>
              <a:spcAft>
                <a:spcPts val="0"/>
              </a:spcAft>
            </a:pPr>
            <a:r>
              <a:rPr lang="ja-JP" altLang="en-US"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社会</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資源（公私の社会資源）の有限性と拡張</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indent="133350" algn="just" fontAlgn="base" hangingPunct="0">
              <a:lnSpc>
                <a:spcPct val="150000"/>
              </a:lnSpc>
              <a:spcAft>
                <a:spcPts val="0"/>
              </a:spcAft>
            </a:pP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en-US"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en-US"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r>
              <a:rPr lang="ja-JP" altLang="ja-JP" sz="1600" kern="0" dirty="0" smtClean="0">
                <a:solidFill>
                  <a:srgbClr val="000000"/>
                </a:solidFill>
                <a:latin typeface="Meiryo UI" panose="020B0604030504040204" pitchFamily="50" charset="-128"/>
                <a:ea typeface="Meiryo UI" panose="020B0604030504040204" pitchFamily="50" charset="-128"/>
                <a:cs typeface="ＭＳ 明朝" panose="02020609040205080304" pitchFamily="17" charset="-128"/>
              </a:rPr>
              <a:t>～</a:t>
            </a:r>
            <a:r>
              <a:rPr lang="ja-JP"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アウトリーチ、アドボカシー、ソーシャルアクション～</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indent="133350" algn="just" fontAlgn="base" hangingPunct="0">
              <a:lnSpc>
                <a:spcPct val="150000"/>
              </a:lnSpc>
              <a:spcAft>
                <a:spcPts val="0"/>
              </a:spcAft>
            </a:pPr>
            <a:r>
              <a:rPr lang="en-US" altLang="ja-JP" sz="1600" kern="0" dirty="0">
                <a:solidFill>
                  <a:srgbClr val="000000"/>
                </a:solidFill>
                <a:latin typeface="Meiryo UI" panose="020B0604030504040204" pitchFamily="50" charset="-128"/>
                <a:ea typeface="Meiryo UI" panose="020B0604030504040204" pitchFamily="50" charset="-128"/>
                <a:cs typeface="ＭＳ 明朝" panose="02020609040205080304" pitchFamily="17" charset="-128"/>
              </a:rPr>
              <a:t> </a:t>
            </a:r>
            <a:endParaRPr lang="ja-JP"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952480775"/>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1534</TotalTime>
  <Words>3513</Words>
  <Application>Microsoft Office PowerPoint</Application>
  <PresentationFormat>ワイド画面</PresentationFormat>
  <Paragraphs>200</Paragraphs>
  <Slides>20</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20</vt:i4>
      </vt:variant>
    </vt:vector>
  </HeadingPairs>
  <TitlesOfParts>
    <vt:vector size="32" baseType="lpstr">
      <vt:lpstr>BIZ UDPゴシック</vt:lpstr>
      <vt:lpstr>Meiryo UI</vt:lpstr>
      <vt:lpstr>ＭＳ ゴシック</vt:lpstr>
      <vt:lpstr>ＭＳ 明朝</vt:lpstr>
      <vt:lpstr>メイリオ</vt:lpstr>
      <vt:lpstr>游ゴシック</vt:lpstr>
      <vt:lpstr>Arial</vt:lpstr>
      <vt:lpstr>Century</vt:lpstr>
      <vt:lpstr>Times New Roman</vt:lpstr>
      <vt:lpstr>Trebuchet MS</vt:lpstr>
      <vt:lpstr>Wingdings 3</vt:lpstr>
      <vt:lpstr>ファセット</vt:lpstr>
      <vt:lpstr>社会福祉行政への期待</vt:lpstr>
      <vt:lpstr>本日の報告内容</vt:lpstr>
      <vt:lpstr>Ⅰ.　私たちはどのような社会に暮らしているか</vt:lpstr>
      <vt:lpstr>Ⅱ.日本の社会福祉制度は、 　　　　　　国民・住民の生活保障として機能しているか</vt:lpstr>
      <vt:lpstr>２.日本の社会福祉制度は、機能しているか</vt:lpstr>
      <vt:lpstr>PowerPoint プレゼンテーション</vt:lpstr>
      <vt:lpstr>PowerPoint プレゼンテーション</vt:lpstr>
      <vt:lpstr>Ⅲ.「攻め」の公助をどう考えるか</vt:lpstr>
      <vt:lpstr>PowerPoint プレゼンテーション</vt:lpstr>
      <vt:lpstr>２. 　申請主義と職権主義をどうとらえるか   （１）　申請主義をどうとらえるか  　　　　－　申請主義の陥穽（かんせい）  （２）　職権主義をどうとらえるか 　　　　 　　　　－　職権主義の陥穽（かんせい）  （３）　申請主義・職権主義を「攻めの公助」にいかせるか </vt:lpstr>
      <vt:lpstr>３.　「攻めの公助」はなぜ必要か</vt:lpstr>
      <vt:lpstr>（2）　「攻めの公助」をどう進めていくか － 方法と体制上の課題 －  </vt:lpstr>
      <vt:lpstr>Ⅳ.「攻めの福祉」をどう進めているか 　　　　－自治体社会福祉行政の実践から展望する―　</vt:lpstr>
      <vt:lpstr>　　　　　　　　　</vt:lpstr>
      <vt:lpstr>PowerPoint プレゼンテーション</vt:lpstr>
      <vt:lpstr>PowerPoint プレゼンテーション</vt:lpstr>
      <vt:lpstr>PowerPoint プレゼンテーション</vt:lpstr>
      <vt:lpstr>PowerPoint プレゼンテーション</vt:lpstr>
      <vt:lpstr>＜資料3-3＞  社会保障の体系と範囲</vt:lpstr>
      <vt:lpstr>＜資料4＞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地域共生社会における救護施設への期待</dc:title>
  <dc:creator>okabe</dc:creator>
  <cp:lastModifiedBy>横山 小春</cp:lastModifiedBy>
  <cp:revision>189</cp:revision>
  <cp:lastPrinted>2023-06-19T04:23:28Z</cp:lastPrinted>
  <dcterms:created xsi:type="dcterms:W3CDTF">2022-08-29T09:17:28Z</dcterms:created>
  <dcterms:modified xsi:type="dcterms:W3CDTF">2023-06-28T01:08:30Z</dcterms:modified>
</cp:coreProperties>
</file>